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6" r:id="rId1"/>
  </p:sldMasterIdLst>
  <p:notesMasterIdLst>
    <p:notesMasterId r:id="rId21"/>
  </p:notesMasterIdLst>
  <p:sldIdLst>
    <p:sldId id="256" r:id="rId2"/>
    <p:sldId id="277" r:id="rId3"/>
    <p:sldId id="279" r:id="rId4"/>
    <p:sldId id="276" r:id="rId5"/>
    <p:sldId id="280" r:id="rId6"/>
    <p:sldId id="282" r:id="rId7"/>
    <p:sldId id="281" r:id="rId8"/>
    <p:sldId id="257" r:id="rId9"/>
    <p:sldId id="283" r:id="rId10"/>
    <p:sldId id="284" r:id="rId11"/>
    <p:sldId id="286" r:id="rId12"/>
    <p:sldId id="285" r:id="rId13"/>
    <p:sldId id="287" r:id="rId14"/>
    <p:sldId id="259" r:id="rId15"/>
    <p:sldId id="271" r:id="rId16"/>
    <p:sldId id="288" r:id="rId17"/>
    <p:sldId id="289" r:id="rId18"/>
    <p:sldId id="266" r:id="rId19"/>
    <p:sldId id="278"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6965" autoAdjust="0"/>
  </p:normalViewPr>
  <p:slideViewPr>
    <p:cSldViewPr snapToGrid="0">
      <p:cViewPr varScale="1">
        <p:scale>
          <a:sx n="51" d="100"/>
          <a:sy n="51" d="100"/>
        </p:scale>
        <p:origin x="1232" y="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9C06510-B4FC-4D7A-A9CE-31C6A25DCF0A}" type="datetimeFigureOut">
              <a:rPr lang="en-US" smtClean="0"/>
              <a:t>8/20/2024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B19867-B3CC-4830-8566-9E01B26D3612}" type="slidenum">
              <a:rPr lang="en-US" smtClean="0"/>
              <a:t>‹#›</a:t>
            </a:fld>
            <a:endParaRPr lang="en-US"/>
          </a:p>
        </p:txBody>
      </p:sp>
    </p:spTree>
    <p:extLst>
      <p:ext uri="{BB962C8B-B14F-4D97-AF65-F5344CB8AC3E}">
        <p14:creationId xmlns:p14="http://schemas.microsoft.com/office/powerpoint/2010/main" val="634318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Greetings</a:t>
            </a:r>
          </a:p>
          <a:p>
            <a:r>
              <a:rPr lang="en-US" dirty="0"/>
              <a:t>PICKNAME</a:t>
            </a:r>
          </a:p>
        </p:txBody>
      </p:sp>
      <p:sp>
        <p:nvSpPr>
          <p:cNvPr id="4" name="Slide Number Placeholder 3"/>
          <p:cNvSpPr>
            <a:spLocks noGrp="1"/>
          </p:cNvSpPr>
          <p:nvPr>
            <p:ph type="sldNum" sz="quarter" idx="5"/>
          </p:nvPr>
        </p:nvSpPr>
        <p:spPr/>
        <p:txBody>
          <a:bodyPr/>
          <a:lstStyle/>
          <a:p>
            <a:fld id="{0AB19867-B3CC-4830-8566-9E01B26D3612}" type="slidenum">
              <a:rPr lang="en-US" smtClean="0"/>
              <a:t>1</a:t>
            </a:fld>
            <a:endParaRPr lang="en-US"/>
          </a:p>
        </p:txBody>
      </p:sp>
    </p:spTree>
    <p:extLst>
      <p:ext uri="{BB962C8B-B14F-4D97-AF65-F5344CB8AC3E}">
        <p14:creationId xmlns:p14="http://schemas.microsoft.com/office/powerpoint/2010/main" val="4153117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dirty="0"/>
              <a:t>Indonesia memiliki luas hutan mangrove tertinggi di dunia</a:t>
            </a:r>
            <a:endParaRPr lang="en-US" dirty="0"/>
          </a:p>
        </p:txBody>
      </p:sp>
      <p:sp>
        <p:nvSpPr>
          <p:cNvPr id="4" name="Slide Number Placeholder 3"/>
          <p:cNvSpPr>
            <a:spLocks noGrp="1"/>
          </p:cNvSpPr>
          <p:nvPr>
            <p:ph type="sldNum" sz="quarter" idx="5"/>
          </p:nvPr>
        </p:nvSpPr>
        <p:spPr/>
        <p:txBody>
          <a:bodyPr/>
          <a:lstStyle/>
          <a:p>
            <a:fld id="{0AB19867-B3CC-4830-8566-9E01B26D3612}" type="slidenum">
              <a:rPr lang="en-US" smtClean="0"/>
              <a:t>2</a:t>
            </a:fld>
            <a:endParaRPr lang="en-US"/>
          </a:p>
        </p:txBody>
      </p:sp>
    </p:spTree>
    <p:extLst>
      <p:ext uri="{BB962C8B-B14F-4D97-AF65-F5344CB8AC3E}">
        <p14:creationId xmlns:p14="http://schemas.microsoft.com/office/powerpoint/2010/main" val="23350068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Melindungi</a:t>
            </a:r>
            <a:r>
              <a:rPr lang="en-US" dirty="0"/>
              <a:t> </a:t>
            </a:r>
            <a:r>
              <a:rPr lang="en-US" dirty="0" err="1"/>
              <a:t>kita</a:t>
            </a:r>
            <a:r>
              <a:rPr lang="en-US" dirty="0"/>
              <a:t> </a:t>
            </a:r>
            <a:r>
              <a:rPr lang="en-US" dirty="0" err="1"/>
              <a:t>dara</a:t>
            </a:r>
            <a:r>
              <a:rPr lang="en-US" dirty="0"/>
              <a:t> </a:t>
            </a:r>
            <a:r>
              <a:rPr lang="en-US" dirty="0" err="1"/>
              <a:t>badai</a:t>
            </a:r>
            <a:r>
              <a:rPr lang="en-US" dirty="0"/>
              <a:t> dan </a:t>
            </a:r>
            <a:r>
              <a:rPr lang="en-US" dirty="0" err="1"/>
              <a:t>banjir</a:t>
            </a:r>
            <a:endParaRPr lang="en-US" dirty="0"/>
          </a:p>
          <a:p>
            <a:r>
              <a:rPr lang="en-US" dirty="0" err="1"/>
              <a:t>Melendungi</a:t>
            </a:r>
            <a:r>
              <a:rPr lang="en-US" dirty="0"/>
              <a:t> </a:t>
            </a:r>
            <a:r>
              <a:rPr lang="en-US" dirty="0" err="1"/>
              <a:t>tanah</a:t>
            </a:r>
            <a:r>
              <a:rPr lang="en-US" dirty="0"/>
              <a:t> </a:t>
            </a:r>
            <a:r>
              <a:rPr lang="en-US" dirty="0" err="1"/>
              <a:t>karena</a:t>
            </a:r>
            <a:r>
              <a:rPr lang="en-US" dirty="0"/>
              <a:t> </a:t>
            </a:r>
            <a:r>
              <a:rPr lang="en-US" dirty="0" err="1"/>
              <a:t>mencegah</a:t>
            </a:r>
            <a:r>
              <a:rPr lang="en-US" dirty="0"/>
              <a:t> </a:t>
            </a:r>
            <a:r>
              <a:rPr lang="en-US" dirty="0" err="1"/>
              <a:t>abrasi</a:t>
            </a:r>
            <a:r>
              <a:rPr lang="en-US" dirty="0"/>
              <a:t> </a:t>
            </a:r>
            <a:r>
              <a:rPr lang="en-US" dirty="0" err="1"/>
              <a:t>ombak</a:t>
            </a:r>
            <a:endParaRPr lang="en-US" dirty="0"/>
          </a:p>
          <a:p>
            <a:r>
              <a:rPr lang="en-US" dirty="0" err="1"/>
              <a:t>Membersikan</a:t>
            </a:r>
            <a:r>
              <a:rPr lang="en-US" dirty="0"/>
              <a:t> </a:t>
            </a:r>
            <a:r>
              <a:rPr lang="en-US" dirty="0" err="1"/>
              <a:t>udara</a:t>
            </a:r>
            <a:endParaRPr lang="en-US" dirty="0"/>
          </a:p>
          <a:p>
            <a:r>
              <a:rPr lang="en-US" dirty="0" err="1"/>
              <a:t>Kalau</a:t>
            </a:r>
            <a:r>
              <a:rPr lang="en-US" dirty="0"/>
              <a:t> </a:t>
            </a:r>
            <a:r>
              <a:rPr lang="en-US" dirty="0" err="1"/>
              <a:t>hutan</a:t>
            </a:r>
            <a:r>
              <a:rPr lang="en-US" dirty="0"/>
              <a:t> </a:t>
            </a:r>
            <a:r>
              <a:rPr lang="en-US" dirty="0" err="1"/>
              <a:t>bakau</a:t>
            </a:r>
            <a:r>
              <a:rPr lang="en-US" dirty="0"/>
              <a:t> </a:t>
            </a:r>
            <a:r>
              <a:rPr lang="en-US" dirty="0" err="1"/>
              <a:t>sehat</a:t>
            </a:r>
            <a:r>
              <a:rPr lang="en-US" dirty="0"/>
              <a:t>, </a:t>
            </a:r>
            <a:r>
              <a:rPr lang="en-US" dirty="0" err="1"/>
              <a:t>lebih</a:t>
            </a:r>
            <a:r>
              <a:rPr lang="en-US" dirty="0"/>
              <a:t> </a:t>
            </a:r>
            <a:r>
              <a:rPr lang="en-US" dirty="0" err="1"/>
              <a:t>banyak</a:t>
            </a:r>
            <a:r>
              <a:rPr lang="en-US" dirty="0"/>
              <a:t> </a:t>
            </a:r>
            <a:r>
              <a:rPr lang="en-US" dirty="0" err="1"/>
              <a:t>mahluk</a:t>
            </a:r>
            <a:r>
              <a:rPr lang="en-US" dirty="0"/>
              <a:t> </a:t>
            </a:r>
            <a:r>
              <a:rPr lang="en-US" dirty="0" err="1"/>
              <a:t>hidup</a:t>
            </a:r>
            <a:r>
              <a:rPr lang="en-US" dirty="0"/>
              <a:t> </a:t>
            </a:r>
            <a:r>
              <a:rPr lang="en-US" dirty="0" err="1"/>
              <a:t>bisa</a:t>
            </a:r>
            <a:r>
              <a:rPr lang="en-US" dirty="0"/>
              <a:t> </a:t>
            </a:r>
            <a:r>
              <a:rPr lang="en-US" dirty="0" err="1"/>
              <a:t>tinggal</a:t>
            </a:r>
            <a:r>
              <a:rPr lang="en-US" dirty="0"/>
              <a:t> di situ. </a:t>
            </a:r>
            <a:r>
              <a:rPr lang="en-US" dirty="0" err="1"/>
              <a:t>Dikenal</a:t>
            </a:r>
            <a:r>
              <a:rPr lang="en-US" dirty="0"/>
              <a:t> </a:t>
            </a:r>
            <a:r>
              <a:rPr lang="en-US" dirty="0" err="1"/>
              <a:t>seperti</a:t>
            </a:r>
            <a:r>
              <a:rPr lang="en-US" dirty="0"/>
              <a:t> </a:t>
            </a:r>
            <a:r>
              <a:rPr lang="en-US" dirty="0" err="1"/>
              <a:t>keanekaragaman</a:t>
            </a:r>
            <a:r>
              <a:rPr lang="en-US" dirty="0"/>
              <a:t> </a:t>
            </a:r>
          </a:p>
        </p:txBody>
      </p:sp>
      <p:sp>
        <p:nvSpPr>
          <p:cNvPr id="4" name="Slide Number Placeholder 3"/>
          <p:cNvSpPr>
            <a:spLocks noGrp="1"/>
          </p:cNvSpPr>
          <p:nvPr>
            <p:ph type="sldNum" sz="quarter" idx="5"/>
          </p:nvPr>
        </p:nvSpPr>
        <p:spPr/>
        <p:txBody>
          <a:bodyPr/>
          <a:lstStyle/>
          <a:p>
            <a:fld id="{0AB19867-B3CC-4830-8566-9E01B26D3612}" type="slidenum">
              <a:rPr lang="en-US" smtClean="0"/>
              <a:t>3</a:t>
            </a:fld>
            <a:endParaRPr lang="en-US"/>
          </a:p>
        </p:txBody>
      </p:sp>
    </p:spTree>
    <p:extLst>
      <p:ext uri="{BB962C8B-B14F-4D97-AF65-F5344CB8AC3E}">
        <p14:creationId xmlns:p14="http://schemas.microsoft.com/office/powerpoint/2010/main" val="25474507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Def: forests in coastal swamps that are typically flooded at </a:t>
            </a:r>
            <a:r>
              <a:rPr lang="en-US" dirty="0" err="1"/>
              <a:t>hight</a:t>
            </a:r>
            <a:r>
              <a:rPr lang="en-US" dirty="0"/>
              <a:t> tide. Known for incredible root systems</a:t>
            </a:r>
          </a:p>
          <a:p>
            <a:r>
              <a:rPr lang="en-US" dirty="0"/>
              <a:t>Higher per hectare carbon storage than terrestrial forests</a:t>
            </a:r>
          </a:p>
          <a:p>
            <a:r>
              <a:rPr lang="en-US" dirty="0"/>
              <a:t>About 90% of all tropic fish species spend </a:t>
            </a:r>
            <a:r>
              <a:rPr lang="en-US" dirty="0" err="1"/>
              <a:t>somepoint</a:t>
            </a:r>
            <a:r>
              <a:rPr lang="en-US" dirty="0"/>
              <a:t> of their lives in mangroves – 55% of catch in Indonesia</a:t>
            </a:r>
          </a:p>
          <a:p>
            <a:r>
              <a:rPr lang="en-US" dirty="0"/>
              <a:t>Climate change growing issue, coastal communities are the most vulnerable</a:t>
            </a:r>
          </a:p>
          <a:p>
            <a:r>
              <a:rPr lang="en-US" dirty="0"/>
              <a:t>210 million people worldwide live within 10 km mangroves</a:t>
            </a:r>
          </a:p>
        </p:txBody>
      </p:sp>
      <p:sp>
        <p:nvSpPr>
          <p:cNvPr id="4" name="Slide Number Placeholder 3"/>
          <p:cNvSpPr>
            <a:spLocks noGrp="1"/>
          </p:cNvSpPr>
          <p:nvPr>
            <p:ph type="sldNum" sz="quarter" idx="5"/>
          </p:nvPr>
        </p:nvSpPr>
        <p:spPr/>
        <p:txBody>
          <a:bodyPr/>
          <a:lstStyle/>
          <a:p>
            <a:fld id="{0AB19867-B3CC-4830-8566-9E01B26D3612}" type="slidenum">
              <a:rPr lang="en-US" smtClean="0"/>
              <a:t>4</a:t>
            </a:fld>
            <a:endParaRPr lang="en-US"/>
          </a:p>
        </p:txBody>
      </p:sp>
    </p:spTree>
    <p:extLst>
      <p:ext uri="{BB962C8B-B14F-4D97-AF65-F5344CB8AC3E}">
        <p14:creationId xmlns:p14="http://schemas.microsoft.com/office/powerpoint/2010/main" val="21741103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Ada </a:t>
            </a:r>
            <a:r>
              <a:rPr lang="en-US" dirty="0" err="1"/>
              <a:t>manfaat</a:t>
            </a:r>
            <a:r>
              <a:rPr lang="en-US" dirty="0"/>
              <a:t> </a:t>
            </a:r>
            <a:r>
              <a:rPr lang="en-US" dirty="0" err="1"/>
              <a:t>tidak</a:t>
            </a:r>
            <a:r>
              <a:rPr lang="en-US" dirty="0"/>
              <a:t> </a:t>
            </a:r>
            <a:r>
              <a:rPr lang="en-US" dirty="0" err="1"/>
              <a:t>langsung</a:t>
            </a:r>
            <a:r>
              <a:rPr lang="en-US" dirty="0"/>
              <a:t> </a:t>
            </a:r>
            <a:r>
              <a:rPr lang="en-US" dirty="0" err="1"/>
              <a:t>untuk</a:t>
            </a:r>
            <a:r>
              <a:rPr lang="en-US" dirty="0"/>
              <a:t> </a:t>
            </a:r>
            <a:r>
              <a:rPr lang="en-US" dirty="0" err="1"/>
              <a:t>kita</a:t>
            </a:r>
            <a:r>
              <a:rPr lang="en-US" dirty="0"/>
              <a:t> juga</a:t>
            </a:r>
          </a:p>
          <a:p>
            <a:pPr marL="171450" indent="-171450">
              <a:buFontTx/>
              <a:buChar char="-"/>
            </a:pPr>
            <a:r>
              <a:rPr lang="en-US" dirty="0" err="1"/>
              <a:t>Tempat</a:t>
            </a:r>
            <a:r>
              <a:rPr lang="en-US" dirty="0"/>
              <a:t> </a:t>
            </a:r>
            <a:r>
              <a:rPr lang="en-US" dirty="0" err="1"/>
              <a:t>berkembang</a:t>
            </a:r>
            <a:r>
              <a:rPr lang="en-US" dirty="0"/>
              <a:t> </a:t>
            </a:r>
            <a:r>
              <a:rPr lang="en-US" dirty="0" err="1"/>
              <a:t>biak</a:t>
            </a:r>
            <a:r>
              <a:rPr lang="en-US" dirty="0"/>
              <a:t> </a:t>
            </a:r>
          </a:p>
          <a:p>
            <a:pPr marL="171450" indent="-171450">
              <a:buFontTx/>
              <a:buChar char="-"/>
            </a:pPr>
            <a:r>
              <a:rPr lang="en-US" dirty="0" err="1"/>
              <a:t>Bisa</a:t>
            </a:r>
            <a:r>
              <a:rPr lang="en-US" dirty="0"/>
              <a:t> </a:t>
            </a:r>
            <a:r>
              <a:rPr lang="en-US" dirty="0" err="1"/>
              <a:t>bersembunyi</a:t>
            </a:r>
            <a:r>
              <a:rPr lang="en-US" dirty="0"/>
              <a:t> </a:t>
            </a:r>
            <a:r>
              <a:rPr lang="en-US" dirty="0" err="1"/>
              <a:t>dari</a:t>
            </a:r>
            <a:r>
              <a:rPr lang="en-US" dirty="0"/>
              <a:t> predator</a:t>
            </a:r>
          </a:p>
          <a:p>
            <a:pPr marL="171450" indent="-171450">
              <a:buFontTx/>
              <a:buChar char="-"/>
            </a:pPr>
            <a:r>
              <a:rPr lang="en-US" dirty="0"/>
              <a:t>Kasih </a:t>
            </a:r>
            <a:r>
              <a:rPr lang="en-US" dirty="0" err="1"/>
              <a:t>makakan</a:t>
            </a:r>
            <a:r>
              <a:rPr lang="en-US" dirty="0"/>
              <a:t> – </a:t>
            </a:r>
            <a:r>
              <a:rPr lang="en-US" dirty="0" err="1"/>
              <a:t>banyak</a:t>
            </a:r>
            <a:r>
              <a:rPr lang="en-US" dirty="0"/>
              <a:t> algae dan </a:t>
            </a:r>
            <a:r>
              <a:rPr lang="en-US" dirty="0" err="1"/>
              <a:t>daun</a:t>
            </a:r>
            <a:r>
              <a:rPr lang="en-US" dirty="0"/>
              <a:t> </a:t>
            </a:r>
            <a:r>
              <a:rPr lang="en-US" dirty="0" err="1"/>
              <a:t>daun</a:t>
            </a:r>
            <a:r>
              <a:rPr lang="en-US" dirty="0"/>
              <a:t> </a:t>
            </a:r>
            <a:r>
              <a:rPr lang="en-US" dirty="0" err="1"/>
              <a:t>dari</a:t>
            </a:r>
            <a:r>
              <a:rPr lang="en-US" dirty="0"/>
              <a:t> </a:t>
            </a:r>
            <a:r>
              <a:rPr lang="en-US" dirty="0" err="1"/>
              <a:t>hutan</a:t>
            </a:r>
            <a:r>
              <a:rPr lang="en-US" dirty="0"/>
              <a:t> </a:t>
            </a:r>
            <a:r>
              <a:rPr lang="en-US" dirty="0" err="1"/>
              <a:t>bakau</a:t>
            </a:r>
            <a:endParaRPr lang="en-US" dirty="0"/>
          </a:p>
          <a:p>
            <a:pPr marL="171450" indent="-171450">
              <a:buFontTx/>
              <a:buChar char="-"/>
            </a:pPr>
            <a:r>
              <a:rPr lang="en-US" dirty="0" err="1"/>
              <a:t>Ikan</a:t>
            </a:r>
            <a:r>
              <a:rPr lang="en-US" dirty="0"/>
              <a:t> juga </a:t>
            </a:r>
            <a:r>
              <a:rPr lang="en-US" dirty="0" err="1"/>
              <a:t>butuh</a:t>
            </a:r>
            <a:r>
              <a:rPr lang="en-US" dirty="0"/>
              <a:t> </a:t>
            </a:r>
            <a:r>
              <a:rPr lang="en-US" dirty="0" err="1"/>
              <a:t>dilindungi</a:t>
            </a:r>
            <a:r>
              <a:rPr lang="en-US" dirty="0"/>
              <a:t> </a:t>
            </a:r>
            <a:r>
              <a:rPr lang="en-US" dirty="0" err="1"/>
              <a:t>dari</a:t>
            </a:r>
            <a:r>
              <a:rPr lang="en-US" dirty="0"/>
              <a:t> </a:t>
            </a:r>
            <a:r>
              <a:rPr lang="en-US" dirty="0" err="1"/>
              <a:t>badai</a:t>
            </a:r>
            <a:r>
              <a:rPr lang="en-US" dirty="0"/>
              <a:t>. Di </a:t>
            </a:r>
            <a:r>
              <a:rPr lang="en-US" dirty="0" err="1"/>
              <a:t>dalam</a:t>
            </a:r>
            <a:r>
              <a:rPr lang="en-US" dirty="0"/>
              <a:t> </a:t>
            </a:r>
            <a:r>
              <a:rPr lang="en-US" dirty="0" err="1"/>
              <a:t>hutan</a:t>
            </a:r>
            <a:r>
              <a:rPr lang="en-US" dirty="0"/>
              <a:t> </a:t>
            </a:r>
            <a:r>
              <a:rPr lang="en-US" dirty="0" err="1"/>
              <a:t>lebih</a:t>
            </a:r>
            <a:r>
              <a:rPr lang="en-US" dirty="0"/>
              <a:t> </a:t>
            </a:r>
            <a:r>
              <a:rPr lang="en-US" dirty="0" err="1"/>
              <a:t>santai</a:t>
            </a:r>
            <a:endParaRPr lang="en-US" dirty="0"/>
          </a:p>
        </p:txBody>
      </p:sp>
      <p:sp>
        <p:nvSpPr>
          <p:cNvPr id="4" name="Slide Number Placeholder 3"/>
          <p:cNvSpPr>
            <a:spLocks noGrp="1"/>
          </p:cNvSpPr>
          <p:nvPr>
            <p:ph type="sldNum" sz="quarter" idx="5"/>
          </p:nvPr>
        </p:nvSpPr>
        <p:spPr/>
        <p:txBody>
          <a:bodyPr/>
          <a:lstStyle/>
          <a:p>
            <a:fld id="{0AB19867-B3CC-4830-8566-9E01B26D3612}" type="slidenum">
              <a:rPr lang="en-US" smtClean="0"/>
              <a:t>5</a:t>
            </a:fld>
            <a:endParaRPr lang="en-US"/>
          </a:p>
        </p:txBody>
      </p:sp>
    </p:spTree>
    <p:extLst>
      <p:ext uri="{BB962C8B-B14F-4D97-AF65-F5344CB8AC3E}">
        <p14:creationId xmlns:p14="http://schemas.microsoft.com/office/powerpoint/2010/main" val="32954163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Kami </a:t>
            </a:r>
            <a:r>
              <a:rPr lang="en-US" dirty="0" err="1"/>
              <a:t>pakai</a:t>
            </a:r>
            <a:r>
              <a:rPr lang="en-US" dirty="0"/>
              <a:t> </a:t>
            </a:r>
            <a:r>
              <a:rPr lang="en-US" dirty="0" err="1"/>
              <a:t>kamera</a:t>
            </a:r>
            <a:r>
              <a:rPr lang="en-US" dirty="0"/>
              <a:t> </a:t>
            </a:r>
            <a:r>
              <a:rPr lang="en-US" dirty="0" err="1"/>
              <a:t>gopro</a:t>
            </a:r>
            <a:r>
              <a:rPr lang="en-US" dirty="0"/>
              <a:t> di </a:t>
            </a:r>
            <a:r>
              <a:rPr lang="en-US" dirty="0" err="1"/>
              <a:t>dalam</a:t>
            </a:r>
            <a:r>
              <a:rPr lang="en-US" dirty="0"/>
              <a:t> air.</a:t>
            </a:r>
          </a:p>
          <a:p>
            <a:r>
              <a:rPr lang="en-US" dirty="0" err="1"/>
              <a:t>Kamera</a:t>
            </a:r>
            <a:r>
              <a:rPr lang="en-US" dirty="0"/>
              <a:t> </a:t>
            </a:r>
            <a:r>
              <a:rPr lang="en-US" dirty="0" err="1"/>
              <a:t>dipasang</a:t>
            </a:r>
            <a:r>
              <a:rPr lang="en-US" dirty="0"/>
              <a:t> </a:t>
            </a:r>
            <a:r>
              <a:rPr lang="en-US" dirty="0" err="1"/>
              <a:t>selama</a:t>
            </a:r>
            <a:r>
              <a:rPr lang="en-US" dirty="0"/>
              <a:t> </a:t>
            </a:r>
            <a:r>
              <a:rPr lang="en-US" dirty="0" err="1"/>
              <a:t>satu</a:t>
            </a:r>
            <a:r>
              <a:rPr lang="en-US" dirty="0"/>
              <a:t> jam. Setelah </a:t>
            </a:r>
            <a:r>
              <a:rPr lang="en-US" dirty="0" err="1"/>
              <a:t>kameranya</a:t>
            </a:r>
            <a:r>
              <a:rPr lang="en-US" dirty="0"/>
              <a:t> </a:t>
            </a:r>
            <a:r>
              <a:rPr lang="en-US" dirty="0" err="1"/>
              <a:t>diambil</a:t>
            </a:r>
            <a:r>
              <a:rPr lang="en-US" dirty="0"/>
              <a:t> kami </a:t>
            </a:r>
            <a:r>
              <a:rPr lang="en-US" dirty="0" err="1"/>
              <a:t>menghitung</a:t>
            </a:r>
            <a:r>
              <a:rPr lang="en-US" dirty="0"/>
              <a:t> </a:t>
            </a:r>
            <a:r>
              <a:rPr lang="en-US" dirty="0" err="1"/>
              <a:t>berapa</a:t>
            </a:r>
            <a:r>
              <a:rPr lang="en-US" dirty="0"/>
              <a:t> </a:t>
            </a:r>
            <a:r>
              <a:rPr lang="en-US" dirty="0" err="1"/>
              <a:t>ikan</a:t>
            </a:r>
            <a:r>
              <a:rPr lang="en-US" dirty="0"/>
              <a:t> dan </a:t>
            </a:r>
            <a:r>
              <a:rPr lang="en-US" dirty="0" err="1"/>
              <a:t>mengidentifikasi</a:t>
            </a:r>
            <a:r>
              <a:rPr lang="en-US" dirty="0"/>
              <a:t> </a:t>
            </a:r>
            <a:r>
              <a:rPr lang="en-US" dirty="0" err="1"/>
              <a:t>spesies</a:t>
            </a:r>
            <a:r>
              <a:rPr lang="en-US" dirty="0"/>
              <a:t> </a:t>
            </a:r>
            <a:r>
              <a:rPr lang="en-US" dirty="0" err="1"/>
              <a:t>ikan</a:t>
            </a:r>
            <a:endParaRPr lang="en-US" dirty="0"/>
          </a:p>
          <a:p>
            <a:r>
              <a:rPr lang="en-US" dirty="0" err="1"/>
              <a:t>Kamu</a:t>
            </a:r>
            <a:r>
              <a:rPr lang="en-US" dirty="0"/>
              <a:t> </a:t>
            </a:r>
            <a:r>
              <a:rPr lang="en-US" dirty="0" err="1"/>
              <a:t>membandingkan</a:t>
            </a:r>
            <a:r>
              <a:rPr lang="en-US" dirty="0"/>
              <a:t> </a:t>
            </a:r>
            <a:r>
              <a:rPr lang="en-US" dirty="0" err="1"/>
              <a:t>jumlah</a:t>
            </a:r>
            <a:r>
              <a:rPr lang="en-US" dirty="0"/>
              <a:t> dan </a:t>
            </a:r>
            <a:r>
              <a:rPr lang="en-US" dirty="0" err="1"/>
              <a:t>jumlah</a:t>
            </a:r>
            <a:r>
              <a:rPr lang="en-US" dirty="0"/>
              <a:t> </a:t>
            </a:r>
            <a:r>
              <a:rPr lang="en-US" dirty="0" err="1"/>
              <a:t>spesies</a:t>
            </a:r>
            <a:r>
              <a:rPr lang="en-US" dirty="0"/>
              <a:t> </a:t>
            </a:r>
            <a:r>
              <a:rPr lang="en-US" dirty="0" err="1"/>
              <a:t>ikan</a:t>
            </a:r>
            <a:r>
              <a:rPr lang="en-US" dirty="0"/>
              <a:t> di </a:t>
            </a:r>
            <a:r>
              <a:rPr lang="en-US" dirty="0" err="1"/>
              <a:t>tempat</a:t>
            </a:r>
            <a:r>
              <a:rPr lang="en-US" dirty="0"/>
              <a:t> </a:t>
            </a:r>
            <a:r>
              <a:rPr lang="en-US" dirty="0" err="1"/>
              <a:t>hutan</a:t>
            </a:r>
            <a:r>
              <a:rPr lang="en-US" dirty="0"/>
              <a:t> </a:t>
            </a:r>
            <a:r>
              <a:rPr lang="en-US" dirty="0" err="1"/>
              <a:t>bakau</a:t>
            </a:r>
            <a:r>
              <a:rPr lang="en-US" dirty="0"/>
              <a:t> </a:t>
            </a:r>
            <a:r>
              <a:rPr lang="en-US" dirty="0" err="1"/>
              <a:t>sama</a:t>
            </a:r>
            <a:r>
              <a:rPr lang="en-US" dirty="0"/>
              <a:t> </a:t>
            </a:r>
            <a:r>
              <a:rPr lang="en-US" dirty="0" err="1"/>
              <a:t>tempat</a:t>
            </a:r>
            <a:r>
              <a:rPr lang="en-US" dirty="0"/>
              <a:t> yang </a:t>
            </a:r>
            <a:r>
              <a:rPr lang="en-US" dirty="0" err="1"/>
              <a:t>hutan</a:t>
            </a:r>
            <a:r>
              <a:rPr lang="en-US" dirty="0"/>
              <a:t> </a:t>
            </a:r>
            <a:r>
              <a:rPr lang="en-US" dirty="0" err="1"/>
              <a:t>bakau</a:t>
            </a:r>
            <a:r>
              <a:rPr lang="en-US" dirty="0"/>
              <a:t> </a:t>
            </a:r>
            <a:r>
              <a:rPr lang="en-US" dirty="0" err="1"/>
              <a:t>dihancur</a:t>
            </a:r>
            <a:r>
              <a:rPr lang="en-US" dirty="0"/>
              <a:t> </a:t>
            </a:r>
            <a:r>
              <a:rPr lang="en-US" dirty="0" err="1"/>
              <a:t>sama</a:t>
            </a:r>
            <a:r>
              <a:rPr lang="en-US" dirty="0"/>
              <a:t> </a:t>
            </a:r>
            <a:r>
              <a:rPr lang="en-US" dirty="0" err="1"/>
              <a:t>lokasi</a:t>
            </a:r>
            <a:r>
              <a:rPr lang="en-US" dirty="0"/>
              <a:t> yang kalian </a:t>
            </a:r>
            <a:r>
              <a:rPr lang="en-US" dirty="0" err="1"/>
              <a:t>pernah</a:t>
            </a:r>
            <a:r>
              <a:rPr lang="en-US" dirty="0"/>
              <a:t> </a:t>
            </a:r>
            <a:r>
              <a:rPr lang="en-US" dirty="0" err="1"/>
              <a:t>menenam</a:t>
            </a:r>
            <a:r>
              <a:rPr lang="en-US" dirty="0"/>
              <a:t> </a:t>
            </a:r>
            <a:r>
              <a:rPr lang="en-US" dirty="0" err="1"/>
              <a:t>kembali</a:t>
            </a:r>
            <a:r>
              <a:rPr lang="en-US" dirty="0"/>
              <a:t> </a:t>
            </a:r>
            <a:r>
              <a:rPr lang="en-US" dirty="0" err="1"/>
              <a:t>huntannya</a:t>
            </a:r>
            <a:endParaRPr lang="en-US" dirty="0"/>
          </a:p>
        </p:txBody>
      </p:sp>
      <p:sp>
        <p:nvSpPr>
          <p:cNvPr id="4" name="Slide Number Placeholder 3"/>
          <p:cNvSpPr>
            <a:spLocks noGrp="1"/>
          </p:cNvSpPr>
          <p:nvPr>
            <p:ph type="sldNum" sz="quarter" idx="5"/>
          </p:nvPr>
        </p:nvSpPr>
        <p:spPr/>
        <p:txBody>
          <a:bodyPr/>
          <a:lstStyle/>
          <a:p>
            <a:fld id="{0AB19867-B3CC-4830-8566-9E01B26D3612}" type="slidenum">
              <a:rPr lang="en-US" smtClean="0"/>
              <a:t>7</a:t>
            </a:fld>
            <a:endParaRPr lang="en-US"/>
          </a:p>
        </p:txBody>
      </p:sp>
    </p:spTree>
    <p:extLst>
      <p:ext uri="{BB962C8B-B14F-4D97-AF65-F5344CB8AC3E}">
        <p14:creationId xmlns:p14="http://schemas.microsoft.com/office/powerpoint/2010/main" val="20869659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FIX MAPS</a:t>
            </a:r>
          </a:p>
        </p:txBody>
      </p:sp>
      <p:sp>
        <p:nvSpPr>
          <p:cNvPr id="4" name="Slide Number Placeholder 3"/>
          <p:cNvSpPr>
            <a:spLocks noGrp="1"/>
          </p:cNvSpPr>
          <p:nvPr>
            <p:ph type="sldNum" sz="quarter" idx="5"/>
          </p:nvPr>
        </p:nvSpPr>
        <p:spPr/>
        <p:txBody>
          <a:bodyPr/>
          <a:lstStyle/>
          <a:p>
            <a:fld id="{0AB19867-B3CC-4830-8566-9E01B26D3612}" type="slidenum">
              <a:rPr lang="en-US" smtClean="0"/>
              <a:t>8</a:t>
            </a:fld>
            <a:endParaRPr lang="en-US"/>
          </a:p>
        </p:txBody>
      </p:sp>
    </p:spTree>
    <p:extLst>
      <p:ext uri="{BB962C8B-B14F-4D97-AF65-F5344CB8AC3E}">
        <p14:creationId xmlns:p14="http://schemas.microsoft.com/office/powerpoint/2010/main" val="13867088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Prof </a:t>
            </a:r>
            <a:r>
              <a:rPr lang="en-US" dirty="0" err="1"/>
              <a:t>Rohani</a:t>
            </a:r>
            <a:r>
              <a:rPr lang="en-US" dirty="0"/>
              <a:t> – logistical advice and found students for me</a:t>
            </a:r>
          </a:p>
        </p:txBody>
      </p:sp>
      <p:sp>
        <p:nvSpPr>
          <p:cNvPr id="4" name="Slide Number Placeholder 3"/>
          <p:cNvSpPr>
            <a:spLocks noGrp="1"/>
          </p:cNvSpPr>
          <p:nvPr>
            <p:ph type="sldNum" sz="quarter" idx="5"/>
          </p:nvPr>
        </p:nvSpPr>
        <p:spPr/>
        <p:txBody>
          <a:bodyPr/>
          <a:lstStyle/>
          <a:p>
            <a:fld id="{0AB19867-B3CC-4830-8566-9E01B26D3612}" type="slidenum">
              <a:rPr lang="en-US" smtClean="0"/>
              <a:t>18</a:t>
            </a:fld>
            <a:endParaRPr lang="en-US"/>
          </a:p>
        </p:txBody>
      </p:sp>
    </p:spTree>
    <p:extLst>
      <p:ext uri="{BB962C8B-B14F-4D97-AF65-F5344CB8AC3E}">
        <p14:creationId xmlns:p14="http://schemas.microsoft.com/office/powerpoint/2010/main" val="15548979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974E4A2-40D6-4132-ADC4-CCF564034B3E}" type="datetimeFigureOut">
              <a:rPr lang="en-US" smtClean="0"/>
              <a:t>8/20/2024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9BB286-71A2-4B44-B2C8-2F52EFE0EF18}" type="slidenum">
              <a:rPr lang="en-US" smtClean="0"/>
              <a:t>‹#›</a:t>
            </a:fld>
            <a:endParaRPr lang="en-US"/>
          </a:p>
        </p:txBody>
      </p:sp>
    </p:spTree>
    <p:extLst>
      <p:ext uri="{BB962C8B-B14F-4D97-AF65-F5344CB8AC3E}">
        <p14:creationId xmlns:p14="http://schemas.microsoft.com/office/powerpoint/2010/main" val="18793889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974E4A2-40D6-4132-ADC4-CCF564034B3E}" type="datetimeFigureOut">
              <a:rPr lang="en-US" smtClean="0"/>
              <a:t>8/20/2024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A9BB286-71A2-4B44-B2C8-2F52EFE0EF18}" type="slidenum">
              <a:rPr lang="en-US" smtClean="0"/>
              <a:t>‹#›</a:t>
            </a:fld>
            <a:endParaRPr lang="en-US"/>
          </a:p>
        </p:txBody>
      </p:sp>
    </p:spTree>
    <p:extLst>
      <p:ext uri="{BB962C8B-B14F-4D97-AF65-F5344CB8AC3E}">
        <p14:creationId xmlns:p14="http://schemas.microsoft.com/office/powerpoint/2010/main" val="212566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9974E4A2-40D6-4132-ADC4-CCF564034B3E}" type="datetimeFigureOut">
              <a:rPr lang="en-US" smtClean="0"/>
              <a:t>8/20/2024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9BB286-71A2-4B44-B2C8-2F52EFE0EF18}" type="slidenum">
              <a:rPr lang="en-US" smtClean="0"/>
              <a:t>‹#›</a:t>
            </a:fld>
            <a:endParaRPr lang="en-US"/>
          </a:p>
        </p:txBody>
      </p:sp>
    </p:spTree>
    <p:extLst>
      <p:ext uri="{BB962C8B-B14F-4D97-AF65-F5344CB8AC3E}">
        <p14:creationId xmlns:p14="http://schemas.microsoft.com/office/powerpoint/2010/main" val="102405859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9974E4A2-40D6-4132-ADC4-CCF564034B3E}" type="datetimeFigureOut">
              <a:rPr lang="en-US" smtClean="0"/>
              <a:t>8/20/2024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9BB286-71A2-4B44-B2C8-2F52EFE0EF18}" type="slidenum">
              <a:rPr lang="en-US" smtClean="0"/>
              <a:t>‹#›</a:t>
            </a:fld>
            <a:endParaRPr lang="en-US"/>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321255895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974E4A2-40D6-4132-ADC4-CCF564034B3E}" type="datetimeFigureOut">
              <a:rPr lang="en-US" smtClean="0"/>
              <a:t>8/20/2024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9BB286-71A2-4B44-B2C8-2F52EFE0EF18}" type="slidenum">
              <a:rPr lang="en-US" smtClean="0"/>
              <a:t>‹#›</a:t>
            </a:fld>
            <a:endParaRPr lang="en-US"/>
          </a:p>
        </p:txBody>
      </p:sp>
    </p:spTree>
    <p:extLst>
      <p:ext uri="{BB962C8B-B14F-4D97-AF65-F5344CB8AC3E}">
        <p14:creationId xmlns:p14="http://schemas.microsoft.com/office/powerpoint/2010/main" val="283484971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9974E4A2-40D6-4132-ADC4-CCF564034B3E}" type="datetimeFigureOut">
              <a:rPr lang="en-US" smtClean="0"/>
              <a:t>8/20/2024</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9BB286-71A2-4B44-B2C8-2F52EFE0EF18}" type="slidenum">
              <a:rPr lang="en-US" smtClean="0"/>
              <a:t>‹#›</a:t>
            </a:fld>
            <a:endParaRPr lang="en-US"/>
          </a:p>
        </p:txBody>
      </p:sp>
    </p:spTree>
    <p:extLst>
      <p:ext uri="{BB962C8B-B14F-4D97-AF65-F5344CB8AC3E}">
        <p14:creationId xmlns:p14="http://schemas.microsoft.com/office/powerpoint/2010/main" val="205521299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9974E4A2-40D6-4132-ADC4-CCF564034B3E}" type="datetimeFigureOut">
              <a:rPr lang="en-US" smtClean="0"/>
              <a:t>8/20/2024</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9BB286-71A2-4B44-B2C8-2F52EFE0EF18}" type="slidenum">
              <a:rPr lang="en-US" smtClean="0"/>
              <a:t>‹#›</a:t>
            </a:fld>
            <a:endParaRPr lang="en-US"/>
          </a:p>
        </p:txBody>
      </p:sp>
    </p:spTree>
    <p:extLst>
      <p:ext uri="{BB962C8B-B14F-4D97-AF65-F5344CB8AC3E}">
        <p14:creationId xmlns:p14="http://schemas.microsoft.com/office/powerpoint/2010/main" val="120316261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974E4A2-40D6-4132-ADC4-CCF564034B3E}" type="datetimeFigureOut">
              <a:rPr lang="en-US" smtClean="0"/>
              <a:t>8/20/2024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9BB286-71A2-4B44-B2C8-2F52EFE0EF18}" type="slidenum">
              <a:rPr lang="en-US" smtClean="0"/>
              <a:t>‹#›</a:t>
            </a:fld>
            <a:endParaRPr lang="en-US"/>
          </a:p>
        </p:txBody>
      </p:sp>
    </p:spTree>
    <p:extLst>
      <p:ext uri="{BB962C8B-B14F-4D97-AF65-F5344CB8AC3E}">
        <p14:creationId xmlns:p14="http://schemas.microsoft.com/office/powerpoint/2010/main" val="369648892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974E4A2-40D6-4132-ADC4-CCF564034B3E}" type="datetimeFigureOut">
              <a:rPr lang="en-US" smtClean="0"/>
              <a:t>8/20/2024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9BB286-71A2-4B44-B2C8-2F52EFE0EF18}" type="slidenum">
              <a:rPr lang="en-US" smtClean="0"/>
              <a:t>‹#›</a:t>
            </a:fld>
            <a:endParaRPr lang="en-US"/>
          </a:p>
        </p:txBody>
      </p:sp>
    </p:spTree>
    <p:extLst>
      <p:ext uri="{BB962C8B-B14F-4D97-AF65-F5344CB8AC3E}">
        <p14:creationId xmlns:p14="http://schemas.microsoft.com/office/powerpoint/2010/main" val="9276985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9974E4A2-40D6-4132-ADC4-CCF564034B3E}" type="datetimeFigureOut">
              <a:rPr lang="en-US" smtClean="0"/>
              <a:t>8/20/2024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9BB286-71A2-4B44-B2C8-2F52EFE0EF18}" type="slidenum">
              <a:rPr lang="en-US" smtClean="0"/>
              <a:t>‹#›</a:t>
            </a:fld>
            <a:endParaRPr lang="en-US"/>
          </a:p>
        </p:txBody>
      </p:sp>
    </p:spTree>
    <p:extLst>
      <p:ext uri="{BB962C8B-B14F-4D97-AF65-F5344CB8AC3E}">
        <p14:creationId xmlns:p14="http://schemas.microsoft.com/office/powerpoint/2010/main" val="461590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974E4A2-40D6-4132-ADC4-CCF564034B3E}" type="datetimeFigureOut">
              <a:rPr lang="en-US" smtClean="0"/>
              <a:t>8/20/2024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9BB286-71A2-4B44-B2C8-2F52EFE0EF18}" type="slidenum">
              <a:rPr lang="en-US" smtClean="0"/>
              <a:t>‹#›</a:t>
            </a:fld>
            <a:endParaRPr lang="en-US"/>
          </a:p>
        </p:txBody>
      </p:sp>
    </p:spTree>
    <p:extLst>
      <p:ext uri="{BB962C8B-B14F-4D97-AF65-F5344CB8AC3E}">
        <p14:creationId xmlns:p14="http://schemas.microsoft.com/office/powerpoint/2010/main" val="12640213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974E4A2-40D6-4132-ADC4-CCF564034B3E}" type="datetimeFigureOut">
              <a:rPr lang="en-US" smtClean="0"/>
              <a:t>8/20/2024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A9BB286-71A2-4B44-B2C8-2F52EFE0EF18}" type="slidenum">
              <a:rPr lang="en-US" smtClean="0"/>
              <a:t>‹#›</a:t>
            </a:fld>
            <a:endParaRPr lang="en-US"/>
          </a:p>
        </p:txBody>
      </p:sp>
    </p:spTree>
    <p:extLst>
      <p:ext uri="{BB962C8B-B14F-4D97-AF65-F5344CB8AC3E}">
        <p14:creationId xmlns:p14="http://schemas.microsoft.com/office/powerpoint/2010/main" val="5364351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974E4A2-40D6-4132-ADC4-CCF564034B3E}" type="datetimeFigureOut">
              <a:rPr lang="en-US" smtClean="0"/>
              <a:t>8/20/2024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A9BB286-71A2-4B44-B2C8-2F52EFE0EF18}" type="slidenum">
              <a:rPr lang="en-US" smtClean="0"/>
              <a:t>‹#›</a:t>
            </a:fld>
            <a:endParaRPr lang="en-US"/>
          </a:p>
        </p:txBody>
      </p:sp>
    </p:spTree>
    <p:extLst>
      <p:ext uri="{BB962C8B-B14F-4D97-AF65-F5344CB8AC3E}">
        <p14:creationId xmlns:p14="http://schemas.microsoft.com/office/powerpoint/2010/main" val="42356064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9974E4A2-40D6-4132-ADC4-CCF564034B3E}" type="datetimeFigureOut">
              <a:rPr lang="en-US" smtClean="0"/>
              <a:t>8/20/2024</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AA9BB286-71A2-4B44-B2C8-2F52EFE0EF18}" type="slidenum">
              <a:rPr lang="en-US" smtClean="0"/>
              <a:t>‹#›</a:t>
            </a:fld>
            <a:endParaRPr lang="en-US"/>
          </a:p>
        </p:txBody>
      </p:sp>
    </p:spTree>
    <p:extLst>
      <p:ext uri="{BB962C8B-B14F-4D97-AF65-F5344CB8AC3E}">
        <p14:creationId xmlns:p14="http://schemas.microsoft.com/office/powerpoint/2010/main" val="23170062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9974E4A2-40D6-4132-ADC4-CCF564034B3E}" type="datetimeFigureOut">
              <a:rPr lang="en-US" smtClean="0"/>
              <a:t>8/20/2024</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AA9BB286-71A2-4B44-B2C8-2F52EFE0EF18}" type="slidenum">
              <a:rPr lang="en-US" smtClean="0"/>
              <a:t>‹#›</a:t>
            </a:fld>
            <a:endParaRPr lang="en-US"/>
          </a:p>
        </p:txBody>
      </p:sp>
    </p:spTree>
    <p:extLst>
      <p:ext uri="{BB962C8B-B14F-4D97-AF65-F5344CB8AC3E}">
        <p14:creationId xmlns:p14="http://schemas.microsoft.com/office/powerpoint/2010/main" val="13849746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9974E4A2-40D6-4132-ADC4-CCF564034B3E}" type="datetimeFigureOut">
              <a:rPr lang="en-US" smtClean="0"/>
              <a:t>8/20/2024</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AA9BB286-71A2-4B44-B2C8-2F52EFE0EF18}" type="slidenum">
              <a:rPr lang="en-US" smtClean="0"/>
              <a:t>‹#›</a:t>
            </a:fld>
            <a:endParaRPr lang="en-US"/>
          </a:p>
        </p:txBody>
      </p:sp>
    </p:spTree>
    <p:extLst>
      <p:ext uri="{BB962C8B-B14F-4D97-AF65-F5344CB8AC3E}">
        <p14:creationId xmlns:p14="http://schemas.microsoft.com/office/powerpoint/2010/main" val="34447609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974E4A2-40D6-4132-ADC4-CCF564034B3E}" type="datetimeFigureOut">
              <a:rPr lang="en-US" smtClean="0"/>
              <a:t>8/20/2024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A9BB286-71A2-4B44-B2C8-2F52EFE0EF18}" type="slidenum">
              <a:rPr lang="en-US" smtClean="0"/>
              <a:t>‹#›</a:t>
            </a:fld>
            <a:endParaRPr lang="en-US"/>
          </a:p>
        </p:txBody>
      </p:sp>
    </p:spTree>
    <p:extLst>
      <p:ext uri="{BB962C8B-B14F-4D97-AF65-F5344CB8AC3E}">
        <p14:creationId xmlns:p14="http://schemas.microsoft.com/office/powerpoint/2010/main" val="22357456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9974E4A2-40D6-4132-ADC4-CCF564034B3E}" type="datetimeFigureOut">
              <a:rPr lang="en-US" smtClean="0"/>
              <a:t>8/20/2024</a:t>
            </a:fld>
            <a:endParaRPr lang="en-US"/>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AA9BB286-71A2-4B44-B2C8-2F52EFE0EF18}" type="slidenum">
              <a:rPr lang="en-US" smtClean="0"/>
              <a:t>‹#›</a:t>
            </a:fld>
            <a:endParaRPr lang="en-US"/>
          </a:p>
        </p:txBody>
      </p:sp>
    </p:spTree>
    <p:extLst>
      <p:ext uri="{BB962C8B-B14F-4D97-AF65-F5344CB8AC3E}">
        <p14:creationId xmlns:p14="http://schemas.microsoft.com/office/powerpoint/2010/main" val="3026415264"/>
      </p:ext>
    </p:extLst>
  </p:cSld>
  <p:clrMap bg1="dk1" tx1="lt1" bg2="dk2" tx2="lt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 id="2147483768" r:id="rId12"/>
    <p:sldLayoutId id="2147483769" r:id="rId13"/>
    <p:sldLayoutId id="2147483770" r:id="rId14"/>
    <p:sldLayoutId id="2147483771" r:id="rId15"/>
    <p:sldLayoutId id="2147483772" r:id="rId16"/>
    <p:sldLayoutId id="2147483773"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16.png"/><Relationship Id="rId13" Type="http://schemas.microsoft.com/office/2007/relationships/hdphoto" Target="../media/hdphoto6.wdp"/><Relationship Id="rId18" Type="http://schemas.openxmlformats.org/officeDocument/2006/relationships/image" Target="../media/image21.png"/><Relationship Id="rId3" Type="http://schemas.microsoft.com/office/2007/relationships/hdphoto" Target="../media/hdphoto1.wdp"/><Relationship Id="rId7" Type="http://schemas.microsoft.com/office/2007/relationships/hdphoto" Target="../media/hdphoto3.wdp"/><Relationship Id="rId12" Type="http://schemas.openxmlformats.org/officeDocument/2006/relationships/image" Target="../media/image18.png"/><Relationship Id="rId17" Type="http://schemas.microsoft.com/office/2007/relationships/hdphoto" Target="../media/hdphoto8.wdp"/><Relationship Id="rId2" Type="http://schemas.openxmlformats.org/officeDocument/2006/relationships/image" Target="../media/image13.png"/><Relationship Id="rId16"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15.png"/><Relationship Id="rId11" Type="http://schemas.microsoft.com/office/2007/relationships/hdphoto" Target="../media/hdphoto5.wdp"/><Relationship Id="rId5" Type="http://schemas.microsoft.com/office/2007/relationships/hdphoto" Target="../media/hdphoto2.wdp"/><Relationship Id="rId15" Type="http://schemas.microsoft.com/office/2007/relationships/hdphoto" Target="../media/hdphoto7.wdp"/><Relationship Id="rId10" Type="http://schemas.openxmlformats.org/officeDocument/2006/relationships/image" Target="../media/image17.png"/><Relationship Id="rId19" Type="http://schemas.microsoft.com/office/2007/relationships/hdphoto" Target="../media/hdphoto9.wdp"/><Relationship Id="rId4" Type="http://schemas.openxmlformats.org/officeDocument/2006/relationships/image" Target="../media/image14.png"/><Relationship Id="rId9" Type="http://schemas.microsoft.com/office/2007/relationships/hdphoto" Target="../media/hdphoto4.wdp"/><Relationship Id="rId14" Type="http://schemas.openxmlformats.org/officeDocument/2006/relationships/image" Target="../media/image1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2.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AA98A3-C894-4E66-81C3-CF985DD9AC1E}"/>
              </a:ext>
            </a:extLst>
          </p:cNvPr>
          <p:cNvSpPr>
            <a:spLocks noGrp="1"/>
          </p:cNvSpPr>
          <p:nvPr>
            <p:ph type="ctrTitle"/>
          </p:nvPr>
        </p:nvSpPr>
        <p:spPr/>
        <p:txBody>
          <a:bodyPr/>
          <a:lstStyle/>
          <a:p>
            <a:r>
              <a:rPr lang="en-US" sz="6000" dirty="0"/>
              <a:t>The effects of mangrove restoration on fish stocks and marine biodiversity in Indonesia</a:t>
            </a:r>
          </a:p>
        </p:txBody>
      </p:sp>
      <p:sp>
        <p:nvSpPr>
          <p:cNvPr id="3" name="Subtitle 2">
            <a:extLst>
              <a:ext uri="{FF2B5EF4-FFF2-40B4-BE49-F238E27FC236}">
                <a16:creationId xmlns:a16="http://schemas.microsoft.com/office/drawing/2014/main" id="{2B5E609C-C4F3-48F1-91C8-614E01A8E24E}"/>
              </a:ext>
            </a:extLst>
          </p:cNvPr>
          <p:cNvSpPr>
            <a:spLocks noGrp="1"/>
          </p:cNvSpPr>
          <p:nvPr>
            <p:ph type="subTitle" idx="1"/>
          </p:nvPr>
        </p:nvSpPr>
        <p:spPr/>
        <p:txBody>
          <a:bodyPr/>
          <a:lstStyle/>
          <a:p>
            <a:r>
              <a:rPr lang="en-US" dirty="0"/>
              <a:t>Sophie Wulfing</a:t>
            </a:r>
          </a:p>
        </p:txBody>
      </p:sp>
    </p:spTree>
    <p:extLst>
      <p:ext uri="{BB962C8B-B14F-4D97-AF65-F5344CB8AC3E}">
        <p14:creationId xmlns:p14="http://schemas.microsoft.com/office/powerpoint/2010/main" val="5800540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86E61-FBC8-42FE-AA71-238E8C834CF5}"/>
              </a:ext>
            </a:extLst>
          </p:cNvPr>
          <p:cNvSpPr>
            <a:spLocks noGrp="1"/>
          </p:cNvSpPr>
          <p:nvPr>
            <p:ph type="title"/>
          </p:nvPr>
        </p:nvSpPr>
        <p:spPr/>
        <p:txBody>
          <a:bodyPr/>
          <a:lstStyle/>
          <a:p>
            <a:r>
              <a:rPr lang="en-US" dirty="0" err="1"/>
              <a:t>Spesies</a:t>
            </a:r>
            <a:r>
              <a:rPr lang="en-US" dirty="0"/>
              <a:t> </a:t>
            </a:r>
            <a:r>
              <a:rPr lang="en-US" dirty="0" err="1"/>
              <a:t>apa</a:t>
            </a:r>
            <a:r>
              <a:rPr lang="en-US" dirty="0"/>
              <a:t> </a:t>
            </a:r>
            <a:r>
              <a:rPr lang="en-US" dirty="0" err="1"/>
              <a:t>saja</a:t>
            </a:r>
            <a:r>
              <a:rPr lang="en-US" dirty="0"/>
              <a:t> </a:t>
            </a:r>
            <a:r>
              <a:rPr lang="en-US" dirty="0" err="1"/>
              <a:t>ditemukan</a:t>
            </a:r>
            <a:r>
              <a:rPr lang="en-US" dirty="0"/>
              <a:t>?</a:t>
            </a:r>
          </a:p>
        </p:txBody>
      </p:sp>
      <p:sp>
        <p:nvSpPr>
          <p:cNvPr id="3" name="Content Placeholder 2">
            <a:extLst>
              <a:ext uri="{FF2B5EF4-FFF2-40B4-BE49-F238E27FC236}">
                <a16:creationId xmlns:a16="http://schemas.microsoft.com/office/drawing/2014/main" id="{512B4EF8-B00B-424B-933C-3169C1CF1E7A}"/>
              </a:ext>
            </a:extLst>
          </p:cNvPr>
          <p:cNvSpPr>
            <a:spLocks noGrp="1"/>
          </p:cNvSpPr>
          <p:nvPr>
            <p:ph idx="1"/>
          </p:nvPr>
        </p:nvSpPr>
        <p:spPr/>
        <p:txBody>
          <a:bodyPr/>
          <a:lstStyle/>
          <a:p>
            <a:r>
              <a:rPr lang="en-US" dirty="0"/>
              <a:t>Make slides with species and names (local/English/scientific)</a:t>
            </a:r>
          </a:p>
        </p:txBody>
      </p:sp>
    </p:spTree>
    <p:extLst>
      <p:ext uri="{BB962C8B-B14F-4D97-AF65-F5344CB8AC3E}">
        <p14:creationId xmlns:p14="http://schemas.microsoft.com/office/powerpoint/2010/main" val="7970627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2463A-3566-47FD-B53E-E034B5A92763}"/>
              </a:ext>
            </a:extLst>
          </p:cNvPr>
          <p:cNvSpPr>
            <a:spLocks noGrp="1"/>
          </p:cNvSpPr>
          <p:nvPr>
            <p:ph type="title"/>
          </p:nvPr>
        </p:nvSpPr>
        <p:spPr/>
        <p:txBody>
          <a:bodyPr/>
          <a:lstStyle/>
          <a:p>
            <a:r>
              <a:rPr lang="en-US" dirty="0" err="1"/>
              <a:t>Kenapa</a:t>
            </a:r>
            <a:r>
              <a:rPr lang="en-US" dirty="0"/>
              <a:t> </a:t>
            </a:r>
            <a:r>
              <a:rPr lang="en-US" dirty="0" err="1"/>
              <a:t>ikan</a:t>
            </a:r>
            <a:r>
              <a:rPr lang="en-US" dirty="0"/>
              <a:t> </a:t>
            </a:r>
            <a:r>
              <a:rPr lang="en-US" dirty="0" err="1"/>
              <a:t>kecil</a:t>
            </a:r>
            <a:r>
              <a:rPr lang="en-US" dirty="0"/>
              <a:t> </a:t>
            </a:r>
            <a:r>
              <a:rPr lang="en-US" dirty="0" err="1"/>
              <a:t>penting</a:t>
            </a:r>
            <a:r>
              <a:rPr lang="en-US" dirty="0"/>
              <a:t>?</a:t>
            </a:r>
          </a:p>
        </p:txBody>
      </p:sp>
      <p:sp>
        <p:nvSpPr>
          <p:cNvPr id="3" name="Content Placeholder 2">
            <a:extLst>
              <a:ext uri="{FF2B5EF4-FFF2-40B4-BE49-F238E27FC236}">
                <a16:creationId xmlns:a16="http://schemas.microsoft.com/office/drawing/2014/main" id="{EDD0C73C-F170-4843-A609-379A4553538E}"/>
              </a:ext>
            </a:extLst>
          </p:cNvPr>
          <p:cNvSpPr>
            <a:spLocks noGrp="1"/>
          </p:cNvSpPr>
          <p:nvPr>
            <p:ph idx="1"/>
          </p:nvPr>
        </p:nvSpPr>
        <p:spPr/>
        <p:txBody>
          <a:bodyPr/>
          <a:lstStyle/>
          <a:p>
            <a:pPr marL="0" indent="0">
              <a:buNone/>
            </a:pPr>
            <a:endParaRPr lang="en-US" dirty="0"/>
          </a:p>
        </p:txBody>
      </p:sp>
      <p:pic>
        <p:nvPicPr>
          <p:cNvPr id="1030" name="Picture 6" descr="Small Fishes Png - Small Fish Clipart Png, Transparent Png - vhv">
            <a:extLst>
              <a:ext uri="{FF2B5EF4-FFF2-40B4-BE49-F238E27FC236}">
                <a16:creationId xmlns:a16="http://schemas.microsoft.com/office/drawing/2014/main" id="{58B6CCDF-20B7-47A5-BC8F-01E4B6D9AF9F}"/>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10000" b="90000" l="10000" r="90000">
                        <a14:foregroundMark x1="30814" y1="54856" x2="30814" y2="54856"/>
                        <a14:foregroundMark x1="34186" y1="47482" x2="34186" y2="47482"/>
                        <a14:foregroundMark x1="61977" y1="82194" x2="61977" y2="82194"/>
                      </a14:backgroundRemoval>
                    </a14:imgEffect>
                  </a14:imgLayer>
                </a14:imgProps>
              </a:ext>
              <a:ext uri="{28A0092B-C50C-407E-A947-70E740481C1C}">
                <a14:useLocalDpi xmlns:a14="http://schemas.microsoft.com/office/drawing/2010/main" val="0"/>
              </a:ext>
            </a:extLst>
          </a:blip>
          <a:srcRect/>
          <a:stretch>
            <a:fillRect/>
          </a:stretch>
        </p:blipFill>
        <p:spPr bwMode="auto">
          <a:xfrm>
            <a:off x="2194604" y="1410307"/>
            <a:ext cx="2587978" cy="167315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Free Vectors | Aquarium aquatic plants">
            <a:extLst>
              <a:ext uri="{FF2B5EF4-FFF2-40B4-BE49-F238E27FC236}">
                <a16:creationId xmlns:a16="http://schemas.microsoft.com/office/drawing/2014/main" id="{F0489602-EF84-47C2-88F3-0C9226E84A62}"/>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1704" y="1110914"/>
            <a:ext cx="1306260" cy="1682305"/>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Premium Vector | Big Fish. fishing colorful vector illustration">
            <a:extLst>
              <a:ext uri="{FF2B5EF4-FFF2-40B4-BE49-F238E27FC236}">
                <a16:creationId xmlns:a16="http://schemas.microsoft.com/office/drawing/2014/main" id="{35AFB9C4-C884-4208-AF7A-CF6B6B3B75CC}"/>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9336" b="89767" l="9744" r="93291">
                        <a14:foregroundMark x1="93291" y1="17953" x2="93291" y2="17953"/>
                        <a14:foregroundMark x1="80511" y1="9336" x2="80511" y2="9336"/>
                      </a14:backgroundRemoval>
                    </a14:imgEffect>
                  </a14:imgLayer>
                </a14:imgProps>
              </a:ext>
              <a:ext uri="{28A0092B-C50C-407E-A947-70E740481C1C}">
                <a14:useLocalDpi xmlns:a14="http://schemas.microsoft.com/office/drawing/2010/main" val="0"/>
              </a:ext>
            </a:extLst>
          </a:blip>
          <a:srcRect/>
          <a:stretch>
            <a:fillRect/>
          </a:stretch>
        </p:blipFill>
        <p:spPr bwMode="auto">
          <a:xfrm>
            <a:off x="6598173" y="1054058"/>
            <a:ext cx="2245192" cy="1997719"/>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Big fish semi flat colour vector object. Aquatic animal. Marine. Editable  cartoon clip art icon on white background. Simple spot illustration for web  graphic design 26623270 Vector Art at Vecteezy">
            <a:extLst>
              <a:ext uri="{FF2B5EF4-FFF2-40B4-BE49-F238E27FC236}">
                <a16:creationId xmlns:a16="http://schemas.microsoft.com/office/drawing/2014/main" id="{C43BB975-4B1E-4292-AB6B-6B8D5ECDC99B}"/>
              </a:ext>
            </a:extLst>
          </p:cNvPr>
          <p:cNvPicPr>
            <a:picLocks noChangeAspect="1" noChangeArrowheads="1"/>
          </p:cNvPicPr>
          <p:nvPr/>
        </p:nvPicPr>
        <p:blipFill>
          <a:blip r:embed="rId8">
            <a:extLst>
              <a:ext uri="{BEBA8EAE-BF5A-486C-A8C5-ECC9F3942E4B}">
                <a14:imgProps xmlns:a14="http://schemas.microsoft.com/office/drawing/2010/main">
                  <a14:imgLayer r:embed="rId9">
                    <a14:imgEffect>
                      <a14:backgroundRemoval t="9895" b="89930" l="9531" r="90000">
                        <a14:foregroundMark x1="9635" y1="39842" x2="9635" y2="39842"/>
                        <a14:foregroundMark x1="9531" y1="67601" x2="9531" y2="67601"/>
                        <a14:foregroundMark x1="89479" y1="47636" x2="89479" y2="47636"/>
                      </a14:backgroundRemoval>
                    </a14:imgEffect>
                  </a14:imgLayer>
                </a14:imgProps>
              </a:ext>
              <a:ext uri="{28A0092B-C50C-407E-A947-70E740481C1C}">
                <a14:useLocalDpi xmlns:a14="http://schemas.microsoft.com/office/drawing/2010/main" val="0"/>
              </a:ext>
            </a:extLst>
          </a:blip>
          <a:srcRect/>
          <a:stretch>
            <a:fillRect/>
          </a:stretch>
        </p:blipFill>
        <p:spPr bwMode="auto">
          <a:xfrm>
            <a:off x="6598172" y="3234192"/>
            <a:ext cx="2664643" cy="1584918"/>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Hand drawn snake clipart. Tropical or Wild West poison viper in the top  view. Green dangerous serpent isolated on background. Vector wildlife  concept. Jungle or zoo snake slithering with tongue out. 28593670">
            <a:extLst>
              <a:ext uri="{FF2B5EF4-FFF2-40B4-BE49-F238E27FC236}">
                <a16:creationId xmlns:a16="http://schemas.microsoft.com/office/drawing/2014/main" id="{267571C9-50B9-4629-8705-CB5714E03EA2}"/>
              </a:ext>
            </a:extLst>
          </p:cNvPr>
          <p:cNvPicPr>
            <a:picLocks noChangeAspect="1" noChangeArrowheads="1"/>
          </p:cNvPicPr>
          <p:nvPr/>
        </p:nvPicPr>
        <p:blipFill>
          <a:blip r:embed="rId10">
            <a:extLst>
              <a:ext uri="{BEBA8EAE-BF5A-486C-A8C5-ECC9F3942E4B}">
                <a14:imgProps xmlns:a14="http://schemas.microsoft.com/office/drawing/2010/main">
                  <a14:imgLayer r:embed="rId11">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2416164" y="798587"/>
            <a:ext cx="3989263" cy="3989263"/>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Free: Crab Clipart - Crab Clipart - nohat.cc">
            <a:extLst>
              <a:ext uri="{FF2B5EF4-FFF2-40B4-BE49-F238E27FC236}">
                <a16:creationId xmlns:a16="http://schemas.microsoft.com/office/drawing/2014/main" id="{81207ED1-EF1A-4B3E-AE78-4F0BAFE47965}"/>
              </a:ext>
            </a:extLst>
          </p:cNvPr>
          <p:cNvPicPr>
            <a:picLocks noChangeAspect="1" noChangeArrowheads="1"/>
          </p:cNvPicPr>
          <p:nvPr/>
        </p:nvPicPr>
        <p:blipFill>
          <a:blip r:embed="rId12">
            <a:extLst>
              <a:ext uri="{BEBA8EAE-BF5A-486C-A8C5-ECC9F3942E4B}">
                <a14:imgProps xmlns:a14="http://schemas.microsoft.com/office/drawing/2010/main">
                  <a14:imgLayer r:embed="rId13">
                    <a14:imgEffect>
                      <a14:backgroundRemoval t="7422" b="91992" l="4028" r="96806">
                        <a14:foregroundMark x1="7917" y1="30859" x2="7917" y2="30859"/>
                        <a14:foregroundMark x1="4028" y1="24805" x2="4028" y2="24805"/>
                        <a14:foregroundMark x1="17500" y1="9766" x2="17500" y2="9766"/>
                        <a14:foregroundMark x1="42778" y1="8008" x2="42778" y2="8008"/>
                        <a14:foregroundMark x1="61806" y1="7617" x2="61806" y2="7617"/>
                        <a14:foregroundMark x1="92500" y1="24805" x2="92500" y2="24805"/>
                        <a14:foregroundMark x1="96806" y1="21484" x2="96806" y2="21484"/>
                        <a14:foregroundMark x1="31250" y1="91992" x2="31250" y2="91992"/>
                        <a14:foregroundMark x1="37500" y1="17969" x2="37500" y2="17969"/>
                        <a14:foregroundMark x1="35694" y1="18555" x2="35694" y2="18555"/>
                        <a14:foregroundMark x1="35694" y1="18555" x2="36389" y2="18555"/>
                        <a14:foregroundMark x1="36389" y1="18555" x2="36389" y2="18555"/>
                        <a14:foregroundMark x1="36389" y1="18555" x2="36389" y2="18555"/>
                        <a14:foregroundMark x1="36667" y1="24609" x2="39306" y2="20703"/>
                        <a14:foregroundMark x1="39167" y1="25195" x2="39167" y2="25195"/>
                        <a14:foregroundMark x1="39167" y1="25195" x2="39167" y2="25195"/>
                        <a14:foregroundMark x1="45278" y1="24219" x2="44167" y2="14258"/>
                        <a14:foregroundMark x1="44167" y1="14258" x2="37083" y2="13086"/>
                        <a14:foregroundMark x1="37083" y1="13086" x2="33750" y2="21875"/>
                        <a14:foregroundMark x1="33750" y1="21875" x2="40972" y2="25195"/>
                        <a14:foregroundMark x1="40972" y1="25195" x2="45556" y2="24609"/>
                        <a14:foregroundMark x1="36111" y1="12109" x2="43194" y2="11133"/>
                        <a14:foregroundMark x1="43194" y1="11133" x2="47917" y2="18359"/>
                        <a14:foregroundMark x1="47917" y1="18359" x2="40833" y2="16406"/>
                        <a14:foregroundMark x1="40833" y1="16406" x2="36944" y2="12891"/>
                        <a14:foregroundMark x1="66667" y1="25586" x2="59167" y2="23633"/>
                        <a14:foregroundMark x1="59167" y1="23633" x2="56944" y2="13672"/>
                        <a14:foregroundMark x1="56944" y1="13672" x2="64028" y2="12500"/>
                        <a14:foregroundMark x1="64028" y1="12500" x2="66250" y2="22070"/>
                        <a14:foregroundMark x1="66250" y1="22070" x2="64861" y2="25977"/>
                        <a14:foregroundMark x1="59583" y1="19727" x2="59028" y2="9766"/>
                        <a14:foregroundMark x1="59028" y1="9766" x2="66528" y2="10938"/>
                        <a14:foregroundMark x1="66528" y1="10938" x2="69028" y2="20898"/>
                        <a14:foregroundMark x1="69028" y1="20898" x2="60972" y2="18750"/>
                      </a14:backgroundRemoval>
                    </a14:imgEffect>
                  </a14:imgLayer>
                </a14:imgProps>
              </a:ext>
              <a:ext uri="{28A0092B-C50C-407E-A947-70E740481C1C}">
                <a14:useLocalDpi xmlns:a14="http://schemas.microsoft.com/office/drawing/2010/main" val="0"/>
              </a:ext>
            </a:extLst>
          </a:blip>
          <a:srcRect/>
          <a:stretch>
            <a:fillRect/>
          </a:stretch>
        </p:blipFill>
        <p:spPr bwMode="auto">
          <a:xfrm>
            <a:off x="7067767" y="5032958"/>
            <a:ext cx="1990000" cy="1415111"/>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Small Fish Clip Art Free PNG Image｜Illustoon">
            <a:extLst>
              <a:ext uri="{FF2B5EF4-FFF2-40B4-BE49-F238E27FC236}">
                <a16:creationId xmlns:a16="http://schemas.microsoft.com/office/drawing/2014/main" id="{2507F04E-AE1F-4E34-88A2-5FC6F919F319}"/>
              </a:ext>
            </a:extLst>
          </p:cNvPr>
          <p:cNvPicPr>
            <a:picLocks noChangeAspect="1" noChangeArrowheads="1"/>
          </p:cNvPicPr>
          <p:nvPr/>
        </p:nvPicPr>
        <p:blipFill>
          <a:blip r:embed="rId14">
            <a:extLst>
              <a:ext uri="{BEBA8EAE-BF5A-486C-A8C5-ECC9F3942E4B}">
                <a14:imgProps xmlns:a14="http://schemas.microsoft.com/office/drawing/2010/main">
                  <a14:imgLayer r:embed="rId15">
                    <a14:imgEffect>
                      <a14:backgroundRemoval t="10000" b="90000" l="10000" r="90000">
                        <a14:foregroundMark x1="31563" y1="47292" x2="26875" y2="52708"/>
                        <a14:foregroundMark x1="26875" y1="52708" x2="20625" y2="49063"/>
                        <a14:foregroundMark x1="20625" y1="49063" x2="15625" y2="43438"/>
                        <a14:foregroundMark x1="15625" y1="43438" x2="21250" y2="38021"/>
                        <a14:foregroundMark x1="21250" y1="38021" x2="28958" y2="40000"/>
                        <a14:foregroundMark x1="28958" y1="40000" x2="31771" y2="46563"/>
                        <a14:foregroundMark x1="31771" y1="46563" x2="32188" y2="46771"/>
                      </a14:backgroundRemoval>
                    </a14:imgEffect>
                  </a14:imgLayer>
                </a14:imgProps>
              </a:ext>
              <a:ext uri="{28A0092B-C50C-407E-A947-70E740481C1C}">
                <a14:useLocalDpi xmlns:a14="http://schemas.microsoft.com/office/drawing/2010/main" val="0"/>
              </a:ext>
            </a:extLst>
          </a:blip>
          <a:srcRect/>
          <a:stretch>
            <a:fillRect/>
          </a:stretch>
        </p:blipFill>
        <p:spPr bwMode="auto">
          <a:xfrm>
            <a:off x="2308418" y="4544014"/>
            <a:ext cx="2313986" cy="2313986"/>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Small Fish Clipart Hd PNG, A Small Fish, One, Small Fish, Animal PNG Image  For Free Download">
            <a:extLst>
              <a:ext uri="{FF2B5EF4-FFF2-40B4-BE49-F238E27FC236}">
                <a16:creationId xmlns:a16="http://schemas.microsoft.com/office/drawing/2014/main" id="{D0504245-3F07-4F7B-AF17-48964D28B124}"/>
              </a:ext>
            </a:extLst>
          </p:cNvPr>
          <p:cNvPicPr>
            <a:picLocks noChangeAspect="1" noChangeArrowheads="1"/>
          </p:cNvPicPr>
          <p:nvPr/>
        </p:nvPicPr>
        <p:blipFill>
          <a:blip r:embed="rId16">
            <a:extLst>
              <a:ext uri="{BEBA8EAE-BF5A-486C-A8C5-ECC9F3942E4B}">
                <a14:imgProps xmlns:a14="http://schemas.microsoft.com/office/drawing/2010/main">
                  <a14:imgLayer r:embed="rId17">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2045950" y="2808650"/>
            <a:ext cx="2325069" cy="2325069"/>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descr="Keluarga Clipart png | PNGWing">
            <a:extLst>
              <a:ext uri="{FF2B5EF4-FFF2-40B4-BE49-F238E27FC236}">
                <a16:creationId xmlns:a16="http://schemas.microsoft.com/office/drawing/2014/main" id="{56E56FF2-6C25-426A-814B-8EC6C9580A1D}"/>
              </a:ext>
            </a:extLst>
          </p:cNvPr>
          <p:cNvPicPr>
            <a:picLocks noChangeAspect="1" noChangeArrowheads="1"/>
          </p:cNvPicPr>
          <p:nvPr/>
        </p:nvPicPr>
        <p:blipFill>
          <a:blip r:embed="rId18">
            <a:extLst>
              <a:ext uri="{BEBA8EAE-BF5A-486C-A8C5-ECC9F3942E4B}">
                <a14:imgProps xmlns:a14="http://schemas.microsoft.com/office/drawing/2010/main">
                  <a14:imgLayer r:embed="rId19">
                    <a14:imgEffect>
                      <a14:backgroundRemoval t="4789" b="94085" l="3056" r="95556">
                        <a14:foregroundMark x1="3056" y1="14930" x2="3056" y2="14930"/>
                        <a14:foregroundMark x1="3056" y1="14930" x2="3056" y2="14930"/>
                        <a14:foregroundMark x1="3056" y1="5352" x2="3056" y2="5352"/>
                        <a14:foregroundMark x1="27778" y1="14930" x2="27778" y2="14930"/>
                        <a14:foregroundMark x1="53333" y1="7042" x2="53333" y2="7042"/>
                        <a14:foregroundMark x1="56667" y1="31268" x2="56667" y2="31268"/>
                        <a14:foregroundMark x1="84167" y1="49014" x2="84167" y2="49014"/>
                        <a14:foregroundMark x1="77500" y1="34930" x2="77500" y2="34930"/>
                        <a14:foregroundMark x1="95556" y1="38873" x2="95556" y2="38873"/>
                        <a14:foregroundMark x1="65556" y1="74648" x2="65556" y2="74648"/>
                        <a14:foregroundMark x1="53056" y1="74085" x2="53056" y2="74085"/>
                        <a14:foregroundMark x1="50833" y1="56338" x2="50833" y2="56338"/>
                        <a14:foregroundMark x1="54167" y1="94085" x2="54167" y2="94085"/>
                      </a14:backgroundRemoval>
                    </a14:imgEffect>
                  </a14:imgLayer>
                </a14:imgProps>
              </a:ext>
              <a:ext uri="{28A0092B-C50C-407E-A947-70E740481C1C}">
                <a14:useLocalDpi xmlns:a14="http://schemas.microsoft.com/office/drawing/2010/main" val="0"/>
              </a:ext>
            </a:extLst>
          </a:blip>
          <a:srcRect/>
          <a:stretch>
            <a:fillRect/>
          </a:stretch>
        </p:blipFill>
        <p:spPr bwMode="auto">
          <a:xfrm>
            <a:off x="9430344" y="1952066"/>
            <a:ext cx="2809904" cy="277087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8" descr="Free Vectors | Aquarium aquatic plants">
            <a:extLst>
              <a:ext uri="{FF2B5EF4-FFF2-40B4-BE49-F238E27FC236}">
                <a16:creationId xmlns:a16="http://schemas.microsoft.com/office/drawing/2014/main" id="{C6ACB95F-4F02-443D-9999-A0A86E61D563}"/>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70647" y="2586039"/>
            <a:ext cx="1383993" cy="1782416"/>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8" descr="Free Vectors | Aquarium aquatic plants">
            <a:extLst>
              <a:ext uri="{FF2B5EF4-FFF2-40B4-BE49-F238E27FC236}">
                <a16:creationId xmlns:a16="http://schemas.microsoft.com/office/drawing/2014/main" id="{99A0B43E-1C29-49F9-A255-9513E321A090}"/>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21077" y="4680225"/>
            <a:ext cx="1325025" cy="17064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22665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E51CEC-08C0-473B-B4CF-BDE374B8C841}"/>
              </a:ext>
            </a:extLst>
          </p:cNvPr>
          <p:cNvSpPr>
            <a:spLocks noGrp="1"/>
          </p:cNvSpPr>
          <p:nvPr>
            <p:ph type="title"/>
          </p:nvPr>
        </p:nvSpPr>
        <p:spPr/>
        <p:txBody>
          <a:bodyPr/>
          <a:lstStyle/>
          <a:p>
            <a:r>
              <a:rPr lang="en-US" dirty="0" err="1"/>
              <a:t>Jumlah</a:t>
            </a:r>
            <a:r>
              <a:rPr lang="en-US" dirty="0"/>
              <a:t> </a:t>
            </a:r>
            <a:r>
              <a:rPr lang="en-US" dirty="0" err="1"/>
              <a:t>ikan</a:t>
            </a:r>
            <a:endParaRPr lang="en-US" dirty="0"/>
          </a:p>
        </p:txBody>
      </p:sp>
      <p:sp>
        <p:nvSpPr>
          <p:cNvPr id="3" name="Content Placeholder 2">
            <a:extLst>
              <a:ext uri="{FF2B5EF4-FFF2-40B4-BE49-F238E27FC236}">
                <a16:creationId xmlns:a16="http://schemas.microsoft.com/office/drawing/2014/main" id="{15C69448-7817-4BF3-904C-6B5D9ABA8183}"/>
              </a:ext>
            </a:extLst>
          </p:cNvPr>
          <p:cNvSpPr>
            <a:spLocks noGrp="1"/>
          </p:cNvSpPr>
          <p:nvPr>
            <p:ph idx="1"/>
          </p:nvPr>
        </p:nvSpPr>
        <p:spPr/>
        <p:txBody>
          <a:bodyPr/>
          <a:lstStyle/>
          <a:p>
            <a:r>
              <a:rPr lang="en-US" dirty="0"/>
              <a:t>Graphs – make bar graphs</a:t>
            </a:r>
          </a:p>
        </p:txBody>
      </p:sp>
    </p:spTree>
    <p:extLst>
      <p:ext uri="{BB962C8B-B14F-4D97-AF65-F5344CB8AC3E}">
        <p14:creationId xmlns:p14="http://schemas.microsoft.com/office/powerpoint/2010/main" val="29515224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0DA074-4E2F-4493-9EFA-313C2E3A25CE}"/>
              </a:ext>
            </a:extLst>
          </p:cNvPr>
          <p:cNvSpPr>
            <a:spLocks noGrp="1"/>
          </p:cNvSpPr>
          <p:nvPr>
            <p:ph type="title"/>
          </p:nvPr>
        </p:nvSpPr>
        <p:spPr/>
        <p:txBody>
          <a:bodyPr/>
          <a:lstStyle/>
          <a:p>
            <a:r>
              <a:rPr lang="en-US" dirty="0" err="1"/>
              <a:t>Keanekaragaman</a:t>
            </a:r>
            <a:endParaRPr lang="en-US" dirty="0"/>
          </a:p>
        </p:txBody>
      </p:sp>
      <p:sp>
        <p:nvSpPr>
          <p:cNvPr id="3" name="Content Placeholder 2">
            <a:extLst>
              <a:ext uri="{FF2B5EF4-FFF2-40B4-BE49-F238E27FC236}">
                <a16:creationId xmlns:a16="http://schemas.microsoft.com/office/drawing/2014/main" id="{4A746570-7DF4-4B97-9591-55818B0D4E6B}"/>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7783677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DC330-5372-4A3D-A6FB-5380C74EFBA8}"/>
              </a:ext>
            </a:extLst>
          </p:cNvPr>
          <p:cNvSpPr>
            <a:spLocks noGrp="1"/>
          </p:cNvSpPr>
          <p:nvPr>
            <p:ph type="title"/>
          </p:nvPr>
        </p:nvSpPr>
        <p:spPr/>
        <p:txBody>
          <a:bodyPr/>
          <a:lstStyle/>
          <a:p>
            <a:r>
              <a:rPr lang="en-US" dirty="0"/>
              <a:t>Preliminary Results – Total number of Species</a:t>
            </a:r>
            <a:br>
              <a:rPr lang="en-US" dirty="0"/>
            </a:br>
            <a:endParaRPr lang="en-US" dirty="0"/>
          </a:p>
        </p:txBody>
      </p:sp>
      <p:sp>
        <p:nvSpPr>
          <p:cNvPr id="3" name="Content Placeholder 2">
            <a:extLst>
              <a:ext uri="{FF2B5EF4-FFF2-40B4-BE49-F238E27FC236}">
                <a16:creationId xmlns:a16="http://schemas.microsoft.com/office/drawing/2014/main" id="{7F43CD25-A52A-4A83-8137-EB85B6C84363}"/>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5F1A323F-1694-4CF1-8C76-0F4C8316D6ED}"/>
              </a:ext>
            </a:extLst>
          </p:cNvPr>
          <p:cNvPicPr>
            <a:picLocks noChangeAspect="1"/>
          </p:cNvPicPr>
          <p:nvPr/>
        </p:nvPicPr>
        <p:blipFill>
          <a:blip r:embed="rId2"/>
          <a:stretch>
            <a:fillRect/>
          </a:stretch>
        </p:blipFill>
        <p:spPr>
          <a:xfrm>
            <a:off x="646111" y="2160711"/>
            <a:ext cx="10560593" cy="3549832"/>
          </a:xfrm>
          <a:prstGeom prst="rect">
            <a:avLst/>
          </a:prstGeom>
        </p:spPr>
      </p:pic>
    </p:spTree>
    <p:extLst>
      <p:ext uri="{BB962C8B-B14F-4D97-AF65-F5344CB8AC3E}">
        <p14:creationId xmlns:p14="http://schemas.microsoft.com/office/powerpoint/2010/main" val="15736297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B3CB54-D307-4BAA-8F0D-5B678E5D2BBE}"/>
              </a:ext>
            </a:extLst>
          </p:cNvPr>
          <p:cNvSpPr>
            <a:spLocks noGrp="1"/>
          </p:cNvSpPr>
          <p:nvPr>
            <p:ph type="title"/>
          </p:nvPr>
        </p:nvSpPr>
        <p:spPr/>
        <p:txBody>
          <a:bodyPr/>
          <a:lstStyle/>
          <a:p>
            <a:r>
              <a:rPr lang="en-US" dirty="0"/>
              <a:t>Preliminary Results – Total </a:t>
            </a:r>
            <a:r>
              <a:rPr lang="en-US" dirty="0" err="1"/>
              <a:t>MaxN</a:t>
            </a:r>
            <a:endParaRPr lang="en-US" dirty="0"/>
          </a:p>
        </p:txBody>
      </p:sp>
      <p:sp>
        <p:nvSpPr>
          <p:cNvPr id="3" name="Content Placeholder 2">
            <a:extLst>
              <a:ext uri="{FF2B5EF4-FFF2-40B4-BE49-F238E27FC236}">
                <a16:creationId xmlns:a16="http://schemas.microsoft.com/office/drawing/2014/main" id="{39EE67F2-BB2E-4963-AF9A-6CE9A473B87B}"/>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21BCC929-B893-433F-AE01-F1815308F2C5}"/>
              </a:ext>
            </a:extLst>
          </p:cNvPr>
          <p:cNvPicPr>
            <a:picLocks noChangeAspect="1"/>
          </p:cNvPicPr>
          <p:nvPr/>
        </p:nvPicPr>
        <p:blipFill>
          <a:blip r:embed="rId2"/>
          <a:stretch>
            <a:fillRect/>
          </a:stretch>
        </p:blipFill>
        <p:spPr>
          <a:xfrm>
            <a:off x="2387409" y="1403100"/>
            <a:ext cx="7417181" cy="4845299"/>
          </a:xfrm>
          <a:prstGeom prst="rect">
            <a:avLst/>
          </a:prstGeom>
        </p:spPr>
      </p:pic>
    </p:spTree>
    <p:extLst>
      <p:ext uri="{BB962C8B-B14F-4D97-AF65-F5344CB8AC3E}">
        <p14:creationId xmlns:p14="http://schemas.microsoft.com/office/powerpoint/2010/main" val="27855484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C9E2E7-386D-4CC9-A4CD-04CFB0E11770}"/>
              </a:ext>
            </a:extLst>
          </p:cNvPr>
          <p:cNvSpPr>
            <a:spLocks noGrp="1"/>
          </p:cNvSpPr>
          <p:nvPr>
            <p:ph type="title"/>
          </p:nvPr>
        </p:nvSpPr>
        <p:spPr/>
        <p:txBody>
          <a:bodyPr/>
          <a:lstStyle/>
          <a:p>
            <a:r>
              <a:rPr lang="en-US" dirty="0" err="1"/>
              <a:t>Selian</a:t>
            </a:r>
            <a:r>
              <a:rPr lang="en-US" dirty="0"/>
              <a:t> </a:t>
            </a:r>
            <a:r>
              <a:rPr lang="en-US" dirty="0" err="1"/>
              <a:t>riset</a:t>
            </a:r>
            <a:endParaRPr lang="en-US" dirty="0"/>
          </a:p>
        </p:txBody>
      </p:sp>
      <p:sp>
        <p:nvSpPr>
          <p:cNvPr id="3" name="Content Placeholder 2">
            <a:extLst>
              <a:ext uri="{FF2B5EF4-FFF2-40B4-BE49-F238E27FC236}">
                <a16:creationId xmlns:a16="http://schemas.microsoft.com/office/drawing/2014/main" id="{76CACCED-915F-41A0-A688-611E940F09DF}"/>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9642085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4BFAB2-7F43-4C33-8768-C98F824C78E9}"/>
              </a:ext>
            </a:extLst>
          </p:cNvPr>
          <p:cNvSpPr>
            <a:spLocks noGrp="1"/>
          </p:cNvSpPr>
          <p:nvPr>
            <p:ph type="title"/>
          </p:nvPr>
        </p:nvSpPr>
        <p:spPr/>
        <p:txBody>
          <a:bodyPr/>
          <a:lstStyle/>
          <a:p>
            <a:r>
              <a:rPr lang="en-US" dirty="0"/>
              <a:t>Thank </a:t>
            </a:r>
            <a:r>
              <a:rPr lang="en-US" dirty="0" err="1"/>
              <a:t>you’s</a:t>
            </a:r>
            <a:endParaRPr lang="en-US" dirty="0"/>
          </a:p>
        </p:txBody>
      </p:sp>
      <p:sp>
        <p:nvSpPr>
          <p:cNvPr id="3" name="Content Placeholder 2">
            <a:extLst>
              <a:ext uri="{FF2B5EF4-FFF2-40B4-BE49-F238E27FC236}">
                <a16:creationId xmlns:a16="http://schemas.microsoft.com/office/drawing/2014/main" id="{BFF51B27-58C4-4DF5-8EC7-E2C6E5B32698}"/>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1140287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304A06-B602-4E55-8EDC-52467EF37347}"/>
              </a:ext>
            </a:extLst>
          </p:cNvPr>
          <p:cNvSpPr>
            <a:spLocks noGrp="1"/>
          </p:cNvSpPr>
          <p:nvPr>
            <p:ph type="title"/>
          </p:nvPr>
        </p:nvSpPr>
        <p:spPr/>
        <p:txBody>
          <a:bodyPr/>
          <a:lstStyle/>
          <a:p>
            <a:r>
              <a:rPr lang="en-US" dirty="0"/>
              <a:t>Collaboration activities/ </a:t>
            </a:r>
            <a:br>
              <a:rPr lang="en-US" dirty="0"/>
            </a:br>
            <a:r>
              <a:rPr lang="en-US" dirty="0"/>
              <a:t>Big picture goals</a:t>
            </a:r>
          </a:p>
        </p:txBody>
      </p:sp>
      <p:sp>
        <p:nvSpPr>
          <p:cNvPr id="3" name="Content Placeholder 2">
            <a:extLst>
              <a:ext uri="{FF2B5EF4-FFF2-40B4-BE49-F238E27FC236}">
                <a16:creationId xmlns:a16="http://schemas.microsoft.com/office/drawing/2014/main" id="{E77AB6A8-641C-4EE5-BC7F-8C6D3C36EC98}"/>
              </a:ext>
            </a:extLst>
          </p:cNvPr>
          <p:cNvSpPr>
            <a:spLocks noGrp="1"/>
          </p:cNvSpPr>
          <p:nvPr>
            <p:ph idx="1"/>
          </p:nvPr>
        </p:nvSpPr>
        <p:spPr>
          <a:xfrm>
            <a:off x="1103312" y="2052918"/>
            <a:ext cx="4897775" cy="4195481"/>
          </a:xfrm>
        </p:spPr>
        <p:txBody>
          <a:bodyPr/>
          <a:lstStyle/>
          <a:p>
            <a:r>
              <a:rPr lang="en-US" dirty="0"/>
              <a:t>Monitoring</a:t>
            </a:r>
          </a:p>
          <a:p>
            <a:r>
              <a:rPr lang="en-US" dirty="0"/>
              <a:t>UNHAS Students</a:t>
            </a:r>
          </a:p>
          <a:p>
            <a:pPr lvl="2"/>
            <a:r>
              <a:rPr lang="en-US" dirty="0"/>
              <a:t>Learning R</a:t>
            </a:r>
          </a:p>
          <a:p>
            <a:pPr lvl="2"/>
            <a:r>
              <a:rPr lang="en-US" dirty="0"/>
              <a:t>Use data for theses</a:t>
            </a:r>
          </a:p>
          <a:p>
            <a:pPr lvl="2"/>
            <a:r>
              <a:rPr lang="en-US" dirty="0"/>
              <a:t>Possible engagement project</a:t>
            </a:r>
          </a:p>
          <a:p>
            <a:r>
              <a:rPr lang="en-US" dirty="0"/>
              <a:t>Present to </a:t>
            </a:r>
            <a:r>
              <a:rPr lang="en-US" dirty="0" err="1"/>
              <a:t>Tanakeke</a:t>
            </a:r>
            <a:endParaRPr lang="en-US" dirty="0"/>
          </a:p>
          <a:p>
            <a:r>
              <a:rPr lang="en-US" dirty="0"/>
              <a:t>Publishing goals – PLOSONE or </a:t>
            </a:r>
            <a:r>
              <a:rPr lang="en-US" dirty="0" err="1"/>
              <a:t>PeerJ</a:t>
            </a:r>
            <a:endParaRPr lang="en-US" dirty="0"/>
          </a:p>
          <a:p>
            <a:r>
              <a:rPr lang="en-US" dirty="0"/>
              <a:t>Help YHB show the benefits of their work to potential funders</a:t>
            </a:r>
          </a:p>
        </p:txBody>
      </p:sp>
      <p:pic>
        <p:nvPicPr>
          <p:cNvPr id="6" name="Picture 5">
            <a:extLst>
              <a:ext uri="{FF2B5EF4-FFF2-40B4-BE49-F238E27FC236}">
                <a16:creationId xmlns:a16="http://schemas.microsoft.com/office/drawing/2014/main" id="{9B38BE4B-407F-4470-AA0F-F11F4A33EE3C}"/>
              </a:ext>
            </a:extLst>
          </p:cNvPr>
          <p:cNvPicPr>
            <a:picLocks noChangeAspect="1"/>
          </p:cNvPicPr>
          <p:nvPr/>
        </p:nvPicPr>
        <p:blipFill>
          <a:blip r:embed="rId3"/>
          <a:stretch>
            <a:fillRect/>
          </a:stretch>
        </p:blipFill>
        <p:spPr>
          <a:xfrm>
            <a:off x="7578988" y="89017"/>
            <a:ext cx="4518099" cy="3368186"/>
          </a:xfrm>
          <a:prstGeom prst="rect">
            <a:avLst/>
          </a:prstGeom>
        </p:spPr>
      </p:pic>
      <p:pic>
        <p:nvPicPr>
          <p:cNvPr id="7" name="Picture 6">
            <a:extLst>
              <a:ext uri="{FF2B5EF4-FFF2-40B4-BE49-F238E27FC236}">
                <a16:creationId xmlns:a16="http://schemas.microsoft.com/office/drawing/2014/main" id="{3CF8D1A7-267F-4790-A7B0-0B779E3853A2}"/>
              </a:ext>
            </a:extLst>
          </p:cNvPr>
          <p:cNvPicPr>
            <a:picLocks noChangeAspect="1"/>
          </p:cNvPicPr>
          <p:nvPr/>
        </p:nvPicPr>
        <p:blipFill>
          <a:blip r:embed="rId4"/>
          <a:stretch>
            <a:fillRect/>
          </a:stretch>
        </p:blipFill>
        <p:spPr>
          <a:xfrm>
            <a:off x="6096000" y="3143143"/>
            <a:ext cx="2687382" cy="3555813"/>
          </a:xfrm>
          <a:prstGeom prst="rect">
            <a:avLst/>
          </a:prstGeom>
        </p:spPr>
      </p:pic>
      <p:pic>
        <p:nvPicPr>
          <p:cNvPr id="4" name="Picture 3">
            <a:extLst>
              <a:ext uri="{FF2B5EF4-FFF2-40B4-BE49-F238E27FC236}">
                <a16:creationId xmlns:a16="http://schemas.microsoft.com/office/drawing/2014/main" id="{AFCECD38-7886-449C-B19D-66C7F180FB79}"/>
              </a:ext>
            </a:extLst>
          </p:cNvPr>
          <p:cNvPicPr>
            <a:picLocks noChangeAspect="1"/>
          </p:cNvPicPr>
          <p:nvPr/>
        </p:nvPicPr>
        <p:blipFill>
          <a:blip r:embed="rId5"/>
          <a:stretch>
            <a:fillRect/>
          </a:stretch>
        </p:blipFill>
        <p:spPr>
          <a:xfrm>
            <a:off x="8642168" y="2982630"/>
            <a:ext cx="3549832" cy="3740342"/>
          </a:xfrm>
          <a:prstGeom prst="rect">
            <a:avLst/>
          </a:prstGeom>
        </p:spPr>
      </p:pic>
    </p:spTree>
    <p:extLst>
      <p:ext uri="{BB962C8B-B14F-4D97-AF65-F5344CB8AC3E}">
        <p14:creationId xmlns:p14="http://schemas.microsoft.com/office/powerpoint/2010/main" val="17071012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39FC19-AFC6-4834-B983-6305C60EDEC0}"/>
              </a:ext>
            </a:extLst>
          </p:cNvPr>
          <p:cNvSpPr>
            <a:spLocks noGrp="1"/>
          </p:cNvSpPr>
          <p:nvPr>
            <p:ph type="title"/>
          </p:nvPr>
        </p:nvSpPr>
        <p:spPr/>
        <p:txBody>
          <a:bodyPr/>
          <a:lstStyle/>
          <a:p>
            <a:r>
              <a:rPr lang="en-US" dirty="0"/>
              <a:t>Check out Blue Forests!!!</a:t>
            </a:r>
          </a:p>
        </p:txBody>
      </p:sp>
      <p:sp>
        <p:nvSpPr>
          <p:cNvPr id="3" name="Content Placeholder 2">
            <a:extLst>
              <a:ext uri="{FF2B5EF4-FFF2-40B4-BE49-F238E27FC236}">
                <a16:creationId xmlns:a16="http://schemas.microsoft.com/office/drawing/2014/main" id="{BBAAE5C5-3A71-4A2C-8F10-E57E0DBCEC84}"/>
              </a:ext>
            </a:extLst>
          </p:cNvPr>
          <p:cNvSpPr>
            <a:spLocks noGrp="1"/>
          </p:cNvSpPr>
          <p:nvPr>
            <p:ph idx="1"/>
          </p:nvPr>
        </p:nvSpPr>
        <p:spPr/>
        <p:txBody>
          <a:bodyPr/>
          <a:lstStyle/>
          <a:p>
            <a:r>
              <a:rPr lang="en-US" dirty="0"/>
              <a:t>https://blue-forests.org/id/</a:t>
            </a:r>
          </a:p>
          <a:p>
            <a:r>
              <a:rPr lang="en-US" dirty="0"/>
              <a:t>Instagram: @</a:t>
            </a:r>
            <a:r>
              <a:rPr lang="en-US" dirty="0" err="1"/>
              <a:t>blueforests</a:t>
            </a:r>
            <a:endParaRPr lang="en-US" dirty="0"/>
          </a:p>
          <a:p>
            <a:endParaRPr lang="en-US" dirty="0"/>
          </a:p>
        </p:txBody>
      </p:sp>
      <p:pic>
        <p:nvPicPr>
          <p:cNvPr id="5" name="Picture 4">
            <a:extLst>
              <a:ext uri="{FF2B5EF4-FFF2-40B4-BE49-F238E27FC236}">
                <a16:creationId xmlns:a16="http://schemas.microsoft.com/office/drawing/2014/main" id="{EE4A5C3D-21FB-43B3-9960-E265509146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37960" y="1368733"/>
            <a:ext cx="4687889" cy="4879666"/>
          </a:xfrm>
          <a:prstGeom prst="rect">
            <a:avLst/>
          </a:prstGeom>
        </p:spPr>
      </p:pic>
    </p:spTree>
    <p:extLst>
      <p:ext uri="{BB962C8B-B14F-4D97-AF65-F5344CB8AC3E}">
        <p14:creationId xmlns:p14="http://schemas.microsoft.com/office/powerpoint/2010/main" val="40580664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6E896B-A70B-4345-9A72-417EFFD44405}"/>
              </a:ext>
            </a:extLst>
          </p:cNvPr>
          <p:cNvSpPr>
            <a:spLocks noGrp="1"/>
          </p:cNvSpPr>
          <p:nvPr>
            <p:ph type="title"/>
          </p:nvPr>
        </p:nvSpPr>
        <p:spPr/>
        <p:txBody>
          <a:bodyPr/>
          <a:lstStyle/>
          <a:p>
            <a:r>
              <a:rPr lang="en-US" dirty="0" err="1"/>
              <a:t>Hutan</a:t>
            </a:r>
            <a:r>
              <a:rPr lang="en-US" dirty="0"/>
              <a:t> </a:t>
            </a:r>
            <a:r>
              <a:rPr lang="en-US" dirty="0" err="1"/>
              <a:t>Bakau</a:t>
            </a:r>
            <a:r>
              <a:rPr lang="en-US" dirty="0"/>
              <a:t> di Indonesia</a:t>
            </a:r>
          </a:p>
        </p:txBody>
      </p:sp>
      <p:sp>
        <p:nvSpPr>
          <p:cNvPr id="3" name="Content Placeholder 2">
            <a:extLst>
              <a:ext uri="{FF2B5EF4-FFF2-40B4-BE49-F238E27FC236}">
                <a16:creationId xmlns:a16="http://schemas.microsoft.com/office/drawing/2014/main" id="{08EA491D-9A73-4CFF-94E2-91AE87FADE33}"/>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FEBD9CF3-1C2E-4B1D-A304-407FF7B15B40}"/>
              </a:ext>
            </a:extLst>
          </p:cNvPr>
          <p:cNvPicPr>
            <a:picLocks noChangeAspect="1"/>
          </p:cNvPicPr>
          <p:nvPr/>
        </p:nvPicPr>
        <p:blipFill>
          <a:blip r:embed="rId3"/>
          <a:stretch>
            <a:fillRect/>
          </a:stretch>
        </p:blipFill>
        <p:spPr>
          <a:xfrm>
            <a:off x="1875630" y="1397624"/>
            <a:ext cx="8440739" cy="4979976"/>
          </a:xfrm>
          <a:prstGeom prst="rect">
            <a:avLst/>
          </a:prstGeom>
        </p:spPr>
      </p:pic>
    </p:spTree>
    <p:extLst>
      <p:ext uri="{BB962C8B-B14F-4D97-AF65-F5344CB8AC3E}">
        <p14:creationId xmlns:p14="http://schemas.microsoft.com/office/powerpoint/2010/main" val="10786230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5F14DF-5E37-4E61-9AB7-06DADEBD297F}"/>
              </a:ext>
            </a:extLst>
          </p:cNvPr>
          <p:cNvSpPr>
            <a:spLocks noGrp="1"/>
          </p:cNvSpPr>
          <p:nvPr>
            <p:ph type="title"/>
          </p:nvPr>
        </p:nvSpPr>
        <p:spPr/>
        <p:txBody>
          <a:bodyPr/>
          <a:lstStyle/>
          <a:p>
            <a:r>
              <a:rPr lang="en-US" dirty="0" err="1"/>
              <a:t>Manfaat</a:t>
            </a:r>
            <a:r>
              <a:rPr lang="en-US" dirty="0"/>
              <a:t> </a:t>
            </a:r>
            <a:r>
              <a:rPr lang="en-US" dirty="0" err="1"/>
              <a:t>Hutan</a:t>
            </a:r>
            <a:r>
              <a:rPr lang="en-US" dirty="0"/>
              <a:t> </a:t>
            </a:r>
            <a:r>
              <a:rPr lang="en-US" dirty="0" err="1"/>
              <a:t>bakau</a:t>
            </a:r>
            <a:r>
              <a:rPr lang="en-US" dirty="0"/>
              <a:t> </a:t>
            </a:r>
            <a:r>
              <a:rPr lang="en-US" dirty="0" err="1"/>
              <a:t>untuk</a:t>
            </a:r>
            <a:r>
              <a:rPr lang="en-US" dirty="0"/>
              <a:t> </a:t>
            </a:r>
            <a:r>
              <a:rPr lang="en-US" dirty="0" err="1"/>
              <a:t>manusia</a:t>
            </a:r>
            <a:endParaRPr lang="en-US" dirty="0"/>
          </a:p>
        </p:txBody>
      </p:sp>
      <p:sp>
        <p:nvSpPr>
          <p:cNvPr id="3" name="Content Placeholder 2">
            <a:extLst>
              <a:ext uri="{FF2B5EF4-FFF2-40B4-BE49-F238E27FC236}">
                <a16:creationId xmlns:a16="http://schemas.microsoft.com/office/drawing/2014/main" id="{98CC05F1-E314-4F03-9EB7-2DB2D8F39456}"/>
              </a:ext>
            </a:extLst>
          </p:cNvPr>
          <p:cNvSpPr>
            <a:spLocks noGrp="1"/>
          </p:cNvSpPr>
          <p:nvPr>
            <p:ph idx="1"/>
          </p:nvPr>
        </p:nvSpPr>
        <p:spPr/>
        <p:txBody>
          <a:bodyPr/>
          <a:lstStyle/>
          <a:p>
            <a:pPr marL="0" indent="0">
              <a:buNone/>
            </a:pPr>
            <a:endParaRPr lang="en-US" dirty="0"/>
          </a:p>
        </p:txBody>
      </p:sp>
    </p:spTree>
    <p:extLst>
      <p:ext uri="{BB962C8B-B14F-4D97-AF65-F5344CB8AC3E}">
        <p14:creationId xmlns:p14="http://schemas.microsoft.com/office/powerpoint/2010/main" val="197504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24426F-D52A-4202-8CEA-5B3796D4D963}"/>
              </a:ext>
            </a:extLst>
          </p:cNvPr>
          <p:cNvSpPr>
            <a:spLocks noGrp="1"/>
          </p:cNvSpPr>
          <p:nvPr>
            <p:ph type="title"/>
          </p:nvPr>
        </p:nvSpPr>
        <p:spPr/>
        <p:txBody>
          <a:bodyPr/>
          <a:lstStyle/>
          <a:p>
            <a:r>
              <a:rPr lang="en-US" dirty="0"/>
              <a:t>Research background – Mangroves!</a:t>
            </a:r>
          </a:p>
        </p:txBody>
      </p:sp>
      <p:pic>
        <p:nvPicPr>
          <p:cNvPr id="8" name="Content Placeholder 7">
            <a:extLst>
              <a:ext uri="{FF2B5EF4-FFF2-40B4-BE49-F238E27FC236}">
                <a16:creationId xmlns:a16="http://schemas.microsoft.com/office/drawing/2014/main" id="{C0D5E918-02F1-4916-9ED7-358D6CC8D19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rot="5400000">
            <a:off x="6920285" y="1398009"/>
            <a:ext cx="5612977" cy="4209732"/>
          </a:xfrm>
        </p:spPr>
      </p:pic>
      <p:pic>
        <p:nvPicPr>
          <p:cNvPr id="5" name="Picture 4">
            <a:extLst>
              <a:ext uri="{FF2B5EF4-FFF2-40B4-BE49-F238E27FC236}">
                <a16:creationId xmlns:a16="http://schemas.microsoft.com/office/drawing/2014/main" id="{8418E02A-C642-422A-9EC8-280EC557B0C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9516" y="2011572"/>
            <a:ext cx="7146836" cy="4575352"/>
          </a:xfrm>
          <a:prstGeom prst="rect">
            <a:avLst/>
          </a:prstGeom>
        </p:spPr>
      </p:pic>
    </p:spTree>
    <p:extLst>
      <p:ext uri="{BB962C8B-B14F-4D97-AF65-F5344CB8AC3E}">
        <p14:creationId xmlns:p14="http://schemas.microsoft.com/office/powerpoint/2010/main" val="2177391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E2D1D-549D-40DD-81D0-9A12DB74FF9D}"/>
              </a:ext>
            </a:extLst>
          </p:cNvPr>
          <p:cNvSpPr>
            <a:spLocks noGrp="1"/>
          </p:cNvSpPr>
          <p:nvPr>
            <p:ph type="title"/>
          </p:nvPr>
        </p:nvSpPr>
        <p:spPr/>
        <p:txBody>
          <a:bodyPr/>
          <a:lstStyle/>
          <a:p>
            <a:r>
              <a:rPr lang="en-US" dirty="0" err="1"/>
              <a:t>Manfaat</a:t>
            </a:r>
            <a:r>
              <a:rPr lang="en-US" dirty="0"/>
              <a:t> </a:t>
            </a:r>
            <a:r>
              <a:rPr lang="en-US" dirty="0" err="1"/>
              <a:t>Hutan</a:t>
            </a:r>
            <a:r>
              <a:rPr lang="en-US" dirty="0"/>
              <a:t> </a:t>
            </a:r>
            <a:r>
              <a:rPr lang="en-US" dirty="0" err="1"/>
              <a:t>bakau</a:t>
            </a:r>
            <a:r>
              <a:rPr lang="en-US" dirty="0"/>
              <a:t> </a:t>
            </a:r>
            <a:r>
              <a:rPr lang="en-US" dirty="0" err="1"/>
              <a:t>untuk</a:t>
            </a:r>
            <a:r>
              <a:rPr lang="en-US" dirty="0"/>
              <a:t> </a:t>
            </a:r>
            <a:r>
              <a:rPr lang="en-US" dirty="0" err="1"/>
              <a:t>ikan</a:t>
            </a:r>
            <a:endParaRPr lang="en-US" dirty="0"/>
          </a:p>
        </p:txBody>
      </p:sp>
      <p:sp>
        <p:nvSpPr>
          <p:cNvPr id="3" name="Content Placeholder 2">
            <a:extLst>
              <a:ext uri="{FF2B5EF4-FFF2-40B4-BE49-F238E27FC236}">
                <a16:creationId xmlns:a16="http://schemas.microsoft.com/office/drawing/2014/main" id="{73BEDC53-708B-4B45-9643-AC7E0CD4EDAE}"/>
              </a:ext>
            </a:extLst>
          </p:cNvPr>
          <p:cNvSpPr>
            <a:spLocks noGrp="1"/>
          </p:cNvSpPr>
          <p:nvPr>
            <p:ph idx="1"/>
          </p:nvPr>
        </p:nvSpPr>
        <p:spPr/>
        <p:txBody>
          <a:bodyPr/>
          <a:lstStyle/>
          <a:p>
            <a:pPr marL="0" indent="0">
              <a:buNone/>
            </a:pPr>
            <a:endParaRPr lang="en-US" dirty="0"/>
          </a:p>
        </p:txBody>
      </p:sp>
    </p:spTree>
    <p:extLst>
      <p:ext uri="{BB962C8B-B14F-4D97-AF65-F5344CB8AC3E}">
        <p14:creationId xmlns:p14="http://schemas.microsoft.com/office/powerpoint/2010/main" val="27069240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FB4EA1-0989-463D-AD6F-F94DB4FA8D5A}"/>
              </a:ext>
            </a:extLst>
          </p:cNvPr>
          <p:cNvSpPr>
            <a:spLocks noGrp="1"/>
          </p:cNvSpPr>
          <p:nvPr>
            <p:ph type="title"/>
          </p:nvPr>
        </p:nvSpPr>
        <p:spPr/>
        <p:txBody>
          <a:bodyPr/>
          <a:lstStyle/>
          <a:p>
            <a:r>
              <a:rPr lang="en-US" dirty="0" err="1"/>
              <a:t>Pertanyaan</a:t>
            </a:r>
            <a:r>
              <a:rPr lang="en-US" dirty="0"/>
              <a:t> </a:t>
            </a:r>
            <a:r>
              <a:rPr lang="en-US" dirty="0" err="1"/>
              <a:t>Riset</a:t>
            </a:r>
            <a:endParaRPr lang="en-US" dirty="0"/>
          </a:p>
        </p:txBody>
      </p:sp>
      <p:sp>
        <p:nvSpPr>
          <p:cNvPr id="3" name="Content Placeholder 2">
            <a:extLst>
              <a:ext uri="{FF2B5EF4-FFF2-40B4-BE49-F238E27FC236}">
                <a16:creationId xmlns:a16="http://schemas.microsoft.com/office/drawing/2014/main" id="{3EE3D9B3-B92D-4C3B-995C-8E91EE4E7007}"/>
              </a:ext>
            </a:extLst>
          </p:cNvPr>
          <p:cNvSpPr>
            <a:spLocks noGrp="1"/>
          </p:cNvSpPr>
          <p:nvPr>
            <p:ph idx="1"/>
          </p:nvPr>
        </p:nvSpPr>
        <p:spPr/>
        <p:txBody>
          <a:bodyPr/>
          <a:lstStyle/>
          <a:p>
            <a:r>
              <a:rPr lang="en-US" dirty="0"/>
              <a:t>How does mangroves help fish populations and biodiversity on </a:t>
            </a:r>
            <a:r>
              <a:rPr lang="en-US" dirty="0" err="1"/>
              <a:t>pulau</a:t>
            </a:r>
            <a:r>
              <a:rPr lang="en-US" dirty="0"/>
              <a:t> Tanakeke?</a:t>
            </a:r>
          </a:p>
          <a:p>
            <a:r>
              <a:rPr lang="en-US" dirty="0"/>
              <a:t>Does replanted mangroves also help fish populations</a:t>
            </a:r>
          </a:p>
          <a:p>
            <a:endParaRPr lang="en-US" dirty="0"/>
          </a:p>
          <a:p>
            <a:r>
              <a:rPr lang="en-US" dirty="0"/>
              <a:t>TRANSLATE:</a:t>
            </a:r>
          </a:p>
        </p:txBody>
      </p:sp>
    </p:spTree>
    <p:extLst>
      <p:ext uri="{BB962C8B-B14F-4D97-AF65-F5344CB8AC3E}">
        <p14:creationId xmlns:p14="http://schemas.microsoft.com/office/powerpoint/2010/main" val="36108368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CD6DAD-C536-444E-8C69-442053F6ACA4}"/>
              </a:ext>
            </a:extLst>
          </p:cNvPr>
          <p:cNvSpPr>
            <a:spLocks noGrp="1"/>
          </p:cNvSpPr>
          <p:nvPr>
            <p:ph type="title"/>
          </p:nvPr>
        </p:nvSpPr>
        <p:spPr/>
        <p:txBody>
          <a:bodyPr/>
          <a:lstStyle/>
          <a:p>
            <a:r>
              <a:rPr lang="en-US" dirty="0" err="1"/>
              <a:t>Metode</a:t>
            </a:r>
            <a:r>
              <a:rPr lang="en-US" dirty="0"/>
              <a:t> </a:t>
            </a:r>
            <a:r>
              <a:rPr lang="en-US" dirty="0" err="1"/>
              <a:t>Riset</a:t>
            </a:r>
            <a:endParaRPr lang="en-US" dirty="0"/>
          </a:p>
        </p:txBody>
      </p:sp>
      <p:sp>
        <p:nvSpPr>
          <p:cNvPr id="3" name="Content Placeholder 2">
            <a:extLst>
              <a:ext uri="{FF2B5EF4-FFF2-40B4-BE49-F238E27FC236}">
                <a16:creationId xmlns:a16="http://schemas.microsoft.com/office/drawing/2014/main" id="{F48357D3-B7DB-43A7-B9EA-9EDCC5843E1D}"/>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C9DC0A8D-9BD9-43C6-862C-CE8C6DE2C4DD}"/>
              </a:ext>
            </a:extLst>
          </p:cNvPr>
          <p:cNvPicPr>
            <a:picLocks noChangeAspect="1"/>
          </p:cNvPicPr>
          <p:nvPr/>
        </p:nvPicPr>
        <p:blipFill>
          <a:blip r:embed="rId3"/>
          <a:stretch>
            <a:fillRect/>
          </a:stretch>
        </p:blipFill>
        <p:spPr>
          <a:xfrm>
            <a:off x="156689" y="1470438"/>
            <a:ext cx="5192082" cy="4344735"/>
          </a:xfrm>
          <a:prstGeom prst="rect">
            <a:avLst/>
          </a:prstGeom>
        </p:spPr>
      </p:pic>
      <p:pic>
        <p:nvPicPr>
          <p:cNvPr id="5" name="Picture 4">
            <a:extLst>
              <a:ext uri="{FF2B5EF4-FFF2-40B4-BE49-F238E27FC236}">
                <a16:creationId xmlns:a16="http://schemas.microsoft.com/office/drawing/2014/main" id="{FA4C9A6A-3AB1-4DA4-BCFA-C3DFBA807203}"/>
              </a:ext>
            </a:extLst>
          </p:cNvPr>
          <p:cNvPicPr>
            <a:picLocks noChangeAspect="1"/>
          </p:cNvPicPr>
          <p:nvPr/>
        </p:nvPicPr>
        <p:blipFill>
          <a:blip r:embed="rId4"/>
          <a:stretch>
            <a:fillRect/>
          </a:stretch>
        </p:blipFill>
        <p:spPr>
          <a:xfrm rot="10800000">
            <a:off x="5291190" y="2609636"/>
            <a:ext cx="6611205" cy="4092106"/>
          </a:xfrm>
          <a:prstGeom prst="rect">
            <a:avLst/>
          </a:prstGeom>
        </p:spPr>
      </p:pic>
    </p:spTree>
    <p:extLst>
      <p:ext uri="{BB962C8B-B14F-4D97-AF65-F5344CB8AC3E}">
        <p14:creationId xmlns:p14="http://schemas.microsoft.com/office/powerpoint/2010/main" val="13552297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E738ECB8-40DF-4CF5-80AB-2BBDE1248DD1}"/>
              </a:ext>
            </a:extLst>
          </p:cNvPr>
          <p:cNvSpPr/>
          <p:nvPr/>
        </p:nvSpPr>
        <p:spPr>
          <a:xfrm>
            <a:off x="5133060" y="5344085"/>
            <a:ext cx="2238531" cy="1286884"/>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353C57C-8F18-4608-B9ED-6B3967C534E9}"/>
              </a:ext>
            </a:extLst>
          </p:cNvPr>
          <p:cNvSpPr>
            <a:spLocks noGrp="1"/>
          </p:cNvSpPr>
          <p:nvPr>
            <p:ph type="title"/>
          </p:nvPr>
        </p:nvSpPr>
        <p:spPr/>
        <p:txBody>
          <a:bodyPr/>
          <a:lstStyle/>
          <a:p>
            <a:r>
              <a:rPr lang="en-US" dirty="0" err="1"/>
              <a:t>Lokasi</a:t>
            </a:r>
            <a:endParaRPr lang="en-US" dirty="0"/>
          </a:p>
        </p:txBody>
      </p:sp>
      <p:pic>
        <p:nvPicPr>
          <p:cNvPr id="6" name="Picture 5">
            <a:extLst>
              <a:ext uri="{FF2B5EF4-FFF2-40B4-BE49-F238E27FC236}">
                <a16:creationId xmlns:a16="http://schemas.microsoft.com/office/drawing/2014/main" id="{9F16782B-87F6-4F3C-9876-CBE75AE3D1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7596" y="1166117"/>
            <a:ext cx="5606215" cy="3960687"/>
          </a:xfrm>
          <a:prstGeom prst="rect">
            <a:avLst/>
          </a:prstGeom>
        </p:spPr>
      </p:pic>
      <p:pic>
        <p:nvPicPr>
          <p:cNvPr id="8" name="Picture 7">
            <a:extLst>
              <a:ext uri="{FF2B5EF4-FFF2-40B4-BE49-F238E27FC236}">
                <a16:creationId xmlns:a16="http://schemas.microsoft.com/office/drawing/2014/main" id="{7314A161-D0C8-4E57-BB3C-32C0A6A7E06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52326" y="1152983"/>
            <a:ext cx="5742078" cy="4056671"/>
          </a:xfrm>
          <a:prstGeom prst="rect">
            <a:avLst/>
          </a:prstGeom>
        </p:spPr>
      </p:pic>
      <p:sp>
        <p:nvSpPr>
          <p:cNvPr id="9" name="TextBox 8">
            <a:extLst>
              <a:ext uri="{FF2B5EF4-FFF2-40B4-BE49-F238E27FC236}">
                <a16:creationId xmlns:a16="http://schemas.microsoft.com/office/drawing/2014/main" id="{7735F8DA-8F5F-4451-9DC6-2023805F37D4}"/>
              </a:ext>
            </a:extLst>
          </p:cNvPr>
          <p:cNvSpPr txBox="1"/>
          <p:nvPr/>
        </p:nvSpPr>
        <p:spPr>
          <a:xfrm>
            <a:off x="2280794" y="5209654"/>
            <a:ext cx="1439818" cy="369332"/>
          </a:xfrm>
          <a:prstGeom prst="rect">
            <a:avLst/>
          </a:prstGeom>
          <a:noFill/>
        </p:spPr>
        <p:txBody>
          <a:bodyPr wrap="none" rtlCol="0">
            <a:spAutoFit/>
          </a:bodyPr>
          <a:lstStyle/>
          <a:p>
            <a:r>
              <a:rPr lang="en-US" dirty="0" err="1"/>
              <a:t>Latangpeo</a:t>
            </a:r>
            <a:endParaRPr lang="en-US" dirty="0"/>
          </a:p>
        </p:txBody>
      </p:sp>
      <p:sp>
        <p:nvSpPr>
          <p:cNvPr id="10" name="TextBox 9">
            <a:extLst>
              <a:ext uri="{FF2B5EF4-FFF2-40B4-BE49-F238E27FC236}">
                <a16:creationId xmlns:a16="http://schemas.microsoft.com/office/drawing/2014/main" id="{B5004DA6-1680-4B68-83E8-00223B7F82D3}"/>
              </a:ext>
            </a:extLst>
          </p:cNvPr>
          <p:cNvSpPr txBox="1"/>
          <p:nvPr/>
        </p:nvSpPr>
        <p:spPr>
          <a:xfrm>
            <a:off x="8377808" y="5209654"/>
            <a:ext cx="1491114" cy="369332"/>
          </a:xfrm>
          <a:prstGeom prst="rect">
            <a:avLst/>
          </a:prstGeom>
          <a:noFill/>
        </p:spPr>
        <p:txBody>
          <a:bodyPr wrap="none" rtlCol="0">
            <a:spAutoFit/>
          </a:bodyPr>
          <a:lstStyle/>
          <a:p>
            <a:r>
              <a:rPr lang="en-US" dirty="0" err="1"/>
              <a:t>Tompotana</a:t>
            </a:r>
            <a:endParaRPr lang="en-US" dirty="0"/>
          </a:p>
        </p:txBody>
      </p:sp>
      <p:sp>
        <p:nvSpPr>
          <p:cNvPr id="11" name="Rectangle: Rounded Corners 10">
            <a:extLst>
              <a:ext uri="{FF2B5EF4-FFF2-40B4-BE49-F238E27FC236}">
                <a16:creationId xmlns:a16="http://schemas.microsoft.com/office/drawing/2014/main" id="{366611F1-0E4B-4946-954B-FEAEEB635DD7}"/>
              </a:ext>
            </a:extLst>
          </p:cNvPr>
          <p:cNvSpPr/>
          <p:nvPr/>
        </p:nvSpPr>
        <p:spPr>
          <a:xfrm rot="864476">
            <a:off x="740208" y="2622430"/>
            <a:ext cx="1216324" cy="910087"/>
          </a:xfrm>
          <a:prstGeom prst="round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BC7DFF17-A87C-4622-B4CA-E64E65A9DD63}"/>
              </a:ext>
            </a:extLst>
          </p:cNvPr>
          <p:cNvSpPr/>
          <p:nvPr/>
        </p:nvSpPr>
        <p:spPr>
          <a:xfrm rot="20195184">
            <a:off x="9064150" y="3060279"/>
            <a:ext cx="602025" cy="405445"/>
          </a:xfrm>
          <a:prstGeom prst="round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BBAEFCE3-B42D-4863-9C3C-FE4A5D157AF8}"/>
              </a:ext>
            </a:extLst>
          </p:cNvPr>
          <p:cNvSpPr/>
          <p:nvPr/>
        </p:nvSpPr>
        <p:spPr>
          <a:xfrm rot="4118148">
            <a:off x="3158108" y="2961741"/>
            <a:ext cx="893135" cy="1011502"/>
          </a:xfrm>
          <a:prstGeom prst="round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Rounded Corners 14">
            <a:extLst>
              <a:ext uri="{FF2B5EF4-FFF2-40B4-BE49-F238E27FC236}">
                <a16:creationId xmlns:a16="http://schemas.microsoft.com/office/drawing/2014/main" id="{18AA5158-4B10-4426-B807-35AA3A46C557}"/>
              </a:ext>
            </a:extLst>
          </p:cNvPr>
          <p:cNvSpPr/>
          <p:nvPr/>
        </p:nvSpPr>
        <p:spPr>
          <a:xfrm rot="4118148">
            <a:off x="9222257" y="3717748"/>
            <a:ext cx="741335" cy="531439"/>
          </a:xfrm>
          <a:prstGeom prst="round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Rounded Corners 16">
            <a:extLst>
              <a:ext uri="{FF2B5EF4-FFF2-40B4-BE49-F238E27FC236}">
                <a16:creationId xmlns:a16="http://schemas.microsoft.com/office/drawing/2014/main" id="{ABFBFC04-FEE1-434D-865B-03BFD80C3904}"/>
              </a:ext>
            </a:extLst>
          </p:cNvPr>
          <p:cNvSpPr/>
          <p:nvPr/>
        </p:nvSpPr>
        <p:spPr>
          <a:xfrm rot="20449409">
            <a:off x="4062457" y="2562170"/>
            <a:ext cx="465420" cy="1046684"/>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Rounded Corners 17">
            <a:extLst>
              <a:ext uri="{FF2B5EF4-FFF2-40B4-BE49-F238E27FC236}">
                <a16:creationId xmlns:a16="http://schemas.microsoft.com/office/drawing/2014/main" id="{22C588A3-9A8E-4452-B3D2-1B2BE00DAF8D}"/>
              </a:ext>
            </a:extLst>
          </p:cNvPr>
          <p:cNvSpPr/>
          <p:nvPr/>
        </p:nvSpPr>
        <p:spPr>
          <a:xfrm rot="4040353">
            <a:off x="3767065" y="3463353"/>
            <a:ext cx="183682" cy="1046684"/>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Rounded Corners 18">
            <a:extLst>
              <a:ext uri="{FF2B5EF4-FFF2-40B4-BE49-F238E27FC236}">
                <a16:creationId xmlns:a16="http://schemas.microsoft.com/office/drawing/2014/main" id="{9050032E-3389-47A3-AB5B-3C01A21BCEB9}"/>
              </a:ext>
            </a:extLst>
          </p:cNvPr>
          <p:cNvSpPr/>
          <p:nvPr/>
        </p:nvSpPr>
        <p:spPr>
          <a:xfrm rot="20449409">
            <a:off x="8930931" y="2857074"/>
            <a:ext cx="891049" cy="146605"/>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Rounded Corners 19">
            <a:extLst>
              <a:ext uri="{FF2B5EF4-FFF2-40B4-BE49-F238E27FC236}">
                <a16:creationId xmlns:a16="http://schemas.microsoft.com/office/drawing/2014/main" id="{78E89679-5DFC-493A-83AA-6C6CDCDD242A}"/>
              </a:ext>
            </a:extLst>
          </p:cNvPr>
          <p:cNvSpPr/>
          <p:nvPr/>
        </p:nvSpPr>
        <p:spPr>
          <a:xfrm rot="4460005">
            <a:off x="9606473" y="3001715"/>
            <a:ext cx="364366" cy="160574"/>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89EA0401-DB68-4317-92DD-AB2D07FA7554}"/>
              </a:ext>
            </a:extLst>
          </p:cNvPr>
          <p:cNvGrpSpPr/>
          <p:nvPr/>
        </p:nvGrpSpPr>
        <p:grpSpPr>
          <a:xfrm>
            <a:off x="5465992" y="5578986"/>
            <a:ext cx="308866" cy="795584"/>
            <a:chOff x="5326390" y="5326651"/>
            <a:chExt cx="308866" cy="1064778"/>
          </a:xfrm>
        </p:grpSpPr>
        <p:sp>
          <p:nvSpPr>
            <p:cNvPr id="13" name="Rectangle: Rounded Corners 12">
              <a:extLst>
                <a:ext uri="{FF2B5EF4-FFF2-40B4-BE49-F238E27FC236}">
                  <a16:creationId xmlns:a16="http://schemas.microsoft.com/office/drawing/2014/main" id="{016D55B4-DD10-477B-A6E9-18C9454BC38B}"/>
                </a:ext>
              </a:extLst>
            </p:cNvPr>
            <p:cNvSpPr/>
            <p:nvPr/>
          </p:nvSpPr>
          <p:spPr>
            <a:xfrm>
              <a:off x="5326393" y="5326651"/>
              <a:ext cx="308863" cy="294868"/>
            </a:xfrm>
            <a:prstGeom prst="roundRect">
              <a:avLst/>
            </a:prstGeom>
            <a:solidFill>
              <a:srgbClr val="FFFF00"/>
            </a:solid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Rounded Corners 21">
              <a:extLst>
                <a:ext uri="{FF2B5EF4-FFF2-40B4-BE49-F238E27FC236}">
                  <a16:creationId xmlns:a16="http://schemas.microsoft.com/office/drawing/2014/main" id="{98BEECE1-0D3E-4D49-B575-C91B4F374E60}"/>
                </a:ext>
              </a:extLst>
            </p:cNvPr>
            <p:cNvSpPr/>
            <p:nvPr/>
          </p:nvSpPr>
          <p:spPr>
            <a:xfrm>
              <a:off x="5326391" y="5711606"/>
              <a:ext cx="308863" cy="294868"/>
            </a:xfrm>
            <a:prstGeom prst="roundRect">
              <a:avLst/>
            </a:prstGeom>
            <a:solidFill>
              <a:srgbClr val="0070C0"/>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Rounded Corners 22">
              <a:extLst>
                <a:ext uri="{FF2B5EF4-FFF2-40B4-BE49-F238E27FC236}">
                  <a16:creationId xmlns:a16="http://schemas.microsoft.com/office/drawing/2014/main" id="{E9740F4B-0336-4BFB-9677-0C96289B2336}"/>
                </a:ext>
              </a:extLst>
            </p:cNvPr>
            <p:cNvSpPr/>
            <p:nvPr/>
          </p:nvSpPr>
          <p:spPr>
            <a:xfrm>
              <a:off x="5326390" y="6096561"/>
              <a:ext cx="308863" cy="294868"/>
            </a:xfrm>
            <a:prstGeom prst="roundRect">
              <a:avLst/>
            </a:prstGeom>
            <a:solidFill>
              <a:schemeClr val="accent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6" name="TextBox 25">
            <a:extLst>
              <a:ext uri="{FF2B5EF4-FFF2-40B4-BE49-F238E27FC236}">
                <a16:creationId xmlns:a16="http://schemas.microsoft.com/office/drawing/2014/main" id="{506EF7FB-FB6E-48B9-92EA-CCFCD14BA6BC}"/>
              </a:ext>
            </a:extLst>
          </p:cNvPr>
          <p:cNvSpPr txBox="1"/>
          <p:nvPr/>
        </p:nvSpPr>
        <p:spPr>
          <a:xfrm>
            <a:off x="5774858" y="5521964"/>
            <a:ext cx="1450665" cy="923330"/>
          </a:xfrm>
          <a:prstGeom prst="rect">
            <a:avLst/>
          </a:prstGeom>
          <a:noFill/>
        </p:spPr>
        <p:txBody>
          <a:bodyPr wrap="square" rtlCol="0">
            <a:spAutoFit/>
          </a:bodyPr>
          <a:lstStyle/>
          <a:p>
            <a:r>
              <a:rPr lang="en-US" b="1" dirty="0">
                <a:solidFill>
                  <a:schemeClr val="bg1"/>
                </a:solidFill>
              </a:rPr>
              <a:t>EMR</a:t>
            </a:r>
          </a:p>
          <a:p>
            <a:r>
              <a:rPr lang="en-US" b="1" dirty="0">
                <a:solidFill>
                  <a:schemeClr val="bg1"/>
                </a:solidFill>
              </a:rPr>
              <a:t>NATURAL</a:t>
            </a:r>
          </a:p>
          <a:p>
            <a:r>
              <a:rPr lang="en-US" b="1" dirty="0">
                <a:solidFill>
                  <a:schemeClr val="bg1"/>
                </a:solidFill>
              </a:rPr>
              <a:t>DESTROYED</a:t>
            </a:r>
          </a:p>
        </p:txBody>
      </p:sp>
    </p:spTree>
    <p:extLst>
      <p:ext uri="{BB962C8B-B14F-4D97-AF65-F5344CB8AC3E}">
        <p14:creationId xmlns:p14="http://schemas.microsoft.com/office/powerpoint/2010/main" val="40870917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40AA59-C9EE-463A-BDDF-9F87943A6399}"/>
              </a:ext>
            </a:extLst>
          </p:cNvPr>
          <p:cNvSpPr>
            <a:spLocks noGrp="1"/>
          </p:cNvSpPr>
          <p:nvPr>
            <p:ph type="title"/>
          </p:nvPr>
        </p:nvSpPr>
        <p:spPr/>
        <p:txBody>
          <a:bodyPr/>
          <a:lstStyle/>
          <a:p>
            <a:r>
              <a:rPr lang="en-US" dirty="0"/>
              <a:t>Hasil </a:t>
            </a:r>
            <a:r>
              <a:rPr lang="en-US" dirty="0" err="1"/>
              <a:t>Riset</a:t>
            </a:r>
            <a:endParaRPr lang="en-US" dirty="0"/>
          </a:p>
        </p:txBody>
      </p:sp>
      <p:sp>
        <p:nvSpPr>
          <p:cNvPr id="3" name="Content Placeholder 2">
            <a:extLst>
              <a:ext uri="{FF2B5EF4-FFF2-40B4-BE49-F238E27FC236}">
                <a16:creationId xmlns:a16="http://schemas.microsoft.com/office/drawing/2014/main" id="{02941B26-EA56-4682-AB99-195B2BC63A95}"/>
              </a:ext>
            </a:extLst>
          </p:cNvPr>
          <p:cNvSpPr>
            <a:spLocks noGrp="1"/>
          </p:cNvSpPr>
          <p:nvPr>
            <p:ph idx="1"/>
          </p:nvPr>
        </p:nvSpPr>
        <p:spPr/>
        <p:txBody>
          <a:bodyPr/>
          <a:lstStyle/>
          <a:p>
            <a:r>
              <a:rPr lang="en-US" dirty="0"/>
              <a:t>Kami </a:t>
            </a:r>
            <a:r>
              <a:rPr lang="en-US" dirty="0" err="1"/>
              <a:t>mengumpul</a:t>
            </a:r>
            <a:r>
              <a:rPr lang="en-US" dirty="0"/>
              <a:t> data </a:t>
            </a:r>
            <a:r>
              <a:rPr lang="en-US" dirty="0" err="1"/>
              <a:t>setiap</a:t>
            </a:r>
            <a:r>
              <a:rPr lang="en-US" dirty="0"/>
              <a:t> </a:t>
            </a:r>
            <a:r>
              <a:rPr lang="en-US" dirty="0" err="1"/>
              <a:t>bulan</a:t>
            </a:r>
            <a:r>
              <a:rPr lang="en-US" dirty="0"/>
              <a:t> </a:t>
            </a:r>
            <a:r>
              <a:rPr lang="en-US" dirty="0" err="1"/>
              <a:t>dari</a:t>
            </a:r>
            <a:r>
              <a:rPr lang="en-US" dirty="0"/>
              <a:t> </a:t>
            </a:r>
            <a:r>
              <a:rPr lang="en-US" dirty="0" err="1"/>
              <a:t>bulan</a:t>
            </a:r>
            <a:r>
              <a:rPr lang="en-US" dirty="0"/>
              <a:t> </a:t>
            </a:r>
            <a:r>
              <a:rPr lang="en-US" dirty="0" err="1"/>
              <a:t>februari</a:t>
            </a:r>
            <a:r>
              <a:rPr lang="en-US" dirty="0"/>
              <a:t> </a:t>
            </a:r>
            <a:r>
              <a:rPr lang="en-US" dirty="0" err="1"/>
              <a:t>sampai</a:t>
            </a:r>
            <a:r>
              <a:rPr lang="en-US" dirty="0"/>
              <a:t> </a:t>
            </a:r>
            <a:r>
              <a:rPr lang="en-US" dirty="0" err="1"/>
              <a:t>sekarang</a:t>
            </a:r>
            <a:endParaRPr lang="en-US" dirty="0"/>
          </a:p>
          <a:p>
            <a:pPr lvl="1"/>
            <a:r>
              <a:rPr lang="en-US" dirty="0" err="1"/>
              <a:t>jumlah</a:t>
            </a:r>
            <a:r>
              <a:rPr lang="en-US" dirty="0"/>
              <a:t> 8 </a:t>
            </a:r>
            <a:r>
              <a:rPr lang="en-US" dirty="0" err="1"/>
              <a:t>bulan</a:t>
            </a:r>
            <a:endParaRPr lang="en-US" dirty="0"/>
          </a:p>
          <a:p>
            <a:pPr lvl="1"/>
            <a:r>
              <a:rPr lang="en-US" dirty="0"/>
              <a:t>18 jam video per </a:t>
            </a:r>
            <a:r>
              <a:rPr lang="en-US" dirty="0" err="1"/>
              <a:t>bulan</a:t>
            </a:r>
            <a:endParaRPr lang="en-US" dirty="0"/>
          </a:p>
          <a:p>
            <a:r>
              <a:rPr lang="en-US" dirty="0" err="1"/>
              <a:t>Sejauh</a:t>
            </a:r>
            <a:r>
              <a:rPr lang="en-US" dirty="0"/>
              <a:t> </a:t>
            </a:r>
            <a:r>
              <a:rPr lang="en-US" dirty="0" err="1"/>
              <a:t>ini</a:t>
            </a:r>
            <a:r>
              <a:rPr lang="en-US" dirty="0"/>
              <a:t>, kami </a:t>
            </a:r>
            <a:r>
              <a:rPr lang="en-US" dirty="0" err="1"/>
              <a:t>menemukkan</a:t>
            </a:r>
            <a:endParaRPr lang="en-US" dirty="0"/>
          </a:p>
          <a:p>
            <a:pPr lvl="1"/>
            <a:r>
              <a:rPr lang="en-US" dirty="0" err="1"/>
              <a:t>Lebih</a:t>
            </a:r>
            <a:r>
              <a:rPr lang="en-US" dirty="0"/>
              <a:t> </a:t>
            </a:r>
            <a:r>
              <a:rPr lang="en-US" dirty="0" err="1"/>
              <a:t>dari</a:t>
            </a:r>
            <a:r>
              <a:rPr lang="en-US" dirty="0"/>
              <a:t> 26 </a:t>
            </a:r>
            <a:r>
              <a:rPr lang="en-US" dirty="0" err="1"/>
              <a:t>genis</a:t>
            </a:r>
            <a:r>
              <a:rPr lang="en-US" dirty="0"/>
              <a:t> </a:t>
            </a:r>
            <a:r>
              <a:rPr lang="en-US" dirty="0" err="1"/>
              <a:t>ikan</a:t>
            </a:r>
            <a:endParaRPr lang="en-US" dirty="0"/>
          </a:p>
          <a:p>
            <a:pPr lvl="1"/>
            <a:r>
              <a:rPr lang="en-US" dirty="0"/>
              <a:t>2 </a:t>
            </a:r>
            <a:r>
              <a:rPr lang="en-US" dirty="0" err="1"/>
              <a:t>genis</a:t>
            </a:r>
            <a:r>
              <a:rPr lang="en-US" dirty="0"/>
              <a:t> </a:t>
            </a:r>
            <a:r>
              <a:rPr lang="en-US" dirty="0" err="1"/>
              <a:t>ular</a:t>
            </a:r>
            <a:endParaRPr lang="en-US" dirty="0"/>
          </a:p>
          <a:p>
            <a:pPr lvl="1"/>
            <a:r>
              <a:rPr lang="en-US" dirty="0" err="1"/>
              <a:t>Lebih</a:t>
            </a:r>
            <a:r>
              <a:rPr lang="en-US" dirty="0"/>
              <a:t> </a:t>
            </a:r>
            <a:r>
              <a:rPr lang="en-US" dirty="0" err="1"/>
              <a:t>dari</a:t>
            </a:r>
            <a:r>
              <a:rPr lang="en-US" dirty="0"/>
              <a:t> 3 </a:t>
            </a:r>
            <a:r>
              <a:rPr lang="en-US" dirty="0" err="1"/>
              <a:t>genis</a:t>
            </a:r>
            <a:r>
              <a:rPr lang="en-US" dirty="0"/>
              <a:t> </a:t>
            </a:r>
            <a:r>
              <a:rPr lang="en-US" dirty="0" err="1"/>
              <a:t>kepiting</a:t>
            </a:r>
            <a:endParaRPr lang="en-US" dirty="0"/>
          </a:p>
        </p:txBody>
      </p:sp>
    </p:spTree>
    <p:extLst>
      <p:ext uri="{BB962C8B-B14F-4D97-AF65-F5344CB8AC3E}">
        <p14:creationId xmlns:p14="http://schemas.microsoft.com/office/powerpoint/2010/main" val="237919196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Template>
  <TotalTime>485</TotalTime>
  <Words>419</Words>
  <Application>Microsoft Office PowerPoint</Application>
  <PresentationFormat>Widescreen</PresentationFormat>
  <Paragraphs>78</Paragraphs>
  <Slides>19</Slides>
  <Notes>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vt:i4>
      </vt:variant>
    </vt:vector>
  </HeadingPairs>
  <TitlesOfParts>
    <vt:vector size="24" baseType="lpstr">
      <vt:lpstr>Arial</vt:lpstr>
      <vt:lpstr>Calibri</vt:lpstr>
      <vt:lpstr>Century Gothic</vt:lpstr>
      <vt:lpstr>Wingdings 3</vt:lpstr>
      <vt:lpstr>Ion</vt:lpstr>
      <vt:lpstr>The effects of mangrove restoration on fish stocks and marine biodiversity in Indonesia</vt:lpstr>
      <vt:lpstr>Hutan Bakau di Indonesia</vt:lpstr>
      <vt:lpstr>Manfaat Hutan bakau untuk manusia</vt:lpstr>
      <vt:lpstr>Research background – Mangroves!</vt:lpstr>
      <vt:lpstr>Manfaat Hutan bakau untuk ikan</vt:lpstr>
      <vt:lpstr>Pertanyaan Riset</vt:lpstr>
      <vt:lpstr>Metode Riset</vt:lpstr>
      <vt:lpstr>Lokasi</vt:lpstr>
      <vt:lpstr>Hasil Riset</vt:lpstr>
      <vt:lpstr>Spesies apa saja ditemukan?</vt:lpstr>
      <vt:lpstr>Kenapa ikan kecil penting?</vt:lpstr>
      <vt:lpstr>Jumlah ikan</vt:lpstr>
      <vt:lpstr>Keanekaragaman</vt:lpstr>
      <vt:lpstr>Preliminary Results – Total number of Species </vt:lpstr>
      <vt:lpstr>Preliminary Results – Total MaxN</vt:lpstr>
      <vt:lpstr>Selian riset</vt:lpstr>
      <vt:lpstr>Thank you’s</vt:lpstr>
      <vt:lpstr>Collaboration activities/  Big picture goals</vt:lpstr>
      <vt:lpstr>Check out Blue Forests!!!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Sophie Wulfing</dc:creator>
  <cp:lastModifiedBy>Sophie Wulfing</cp:lastModifiedBy>
  <cp:revision>32</cp:revision>
  <dcterms:created xsi:type="dcterms:W3CDTF">2024-06-11T00:22:12Z</dcterms:created>
  <dcterms:modified xsi:type="dcterms:W3CDTF">2024-08-20T05:33:56Z</dcterms:modified>
</cp:coreProperties>
</file>